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Nuni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Nunito-bold.fntdata"/><Relationship Id="rId10" Type="http://schemas.openxmlformats.org/officeDocument/2006/relationships/slide" Target="slides/slide5.xml"/><Relationship Id="rId21" Type="http://schemas.openxmlformats.org/officeDocument/2006/relationships/font" Target="fonts/Nunito-regular.fntdata"/><Relationship Id="rId13" Type="http://schemas.openxmlformats.org/officeDocument/2006/relationships/slide" Target="slides/slide8.xml"/><Relationship Id="rId24" Type="http://schemas.openxmlformats.org/officeDocument/2006/relationships/font" Target="fonts/Nunito-boldItalic.fntdata"/><Relationship Id="rId12" Type="http://schemas.openxmlformats.org/officeDocument/2006/relationships/slide" Target="slides/slide7.xml"/><Relationship Id="rId23"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13996f7bd9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13996f7bd9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13996f7bd9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13996f7bd9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13996f7bd9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13996f7bd9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13996f7bd9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13996f7bd9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3996f7bd9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13996f7bd9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13996f7bd9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13996f7bd9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13996f7bd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13996f7bd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13996f7bd9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13996f7bd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13996f7bd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13996f7bd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13996f7bd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13996f7bd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3996f7bd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13996f7bd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13996f7bd9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13996f7bd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13996f7bd9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13996f7bd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3996f7bd9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3996f7bd9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6.jp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40.jpg"/><Relationship Id="rId9" Type="http://schemas.openxmlformats.org/officeDocument/2006/relationships/image" Target="../media/image21.jpg"/><Relationship Id="rId5" Type="http://schemas.openxmlformats.org/officeDocument/2006/relationships/image" Target="../media/image41.jpg"/><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2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39.jpg"/><Relationship Id="rId9" Type="http://schemas.openxmlformats.org/officeDocument/2006/relationships/image" Target="../media/image25.jpg"/><Relationship Id="rId5" Type="http://schemas.openxmlformats.org/officeDocument/2006/relationships/image" Target="../media/image29.png"/><Relationship Id="rId6" Type="http://schemas.openxmlformats.org/officeDocument/2006/relationships/image" Target="../media/image26.jpg"/><Relationship Id="rId7" Type="http://schemas.openxmlformats.org/officeDocument/2006/relationships/image" Target="../media/image32.jpg"/><Relationship Id="rId8" Type="http://schemas.openxmlformats.org/officeDocument/2006/relationships/image" Target="../media/image3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11.png"/><Relationship Id="rId6" Type="http://schemas.openxmlformats.org/officeDocument/2006/relationships/image" Target="../media/image4.jpg"/><Relationship Id="rId7"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docs.google.com/document/d/1ZOCalQAhbW_x2R6VWiPxwB50tgXsKAUW/edit" TargetMode="External"/><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6.jpg"/><Relationship Id="rId5" Type="http://schemas.openxmlformats.org/officeDocument/2006/relationships/image" Target="../media/image8.png"/><Relationship Id="rId6" Type="http://schemas.openxmlformats.org/officeDocument/2006/relationships/image" Target="../media/image2.jp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6.jpg"/><Relationship Id="rId5" Type="http://schemas.openxmlformats.org/officeDocument/2006/relationships/image" Target="../media/image9.png"/><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8.jp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7.jp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2400" y="63525"/>
            <a:ext cx="8062925" cy="4340525"/>
          </a:xfrm>
          <a:prstGeom prst="rect">
            <a:avLst/>
          </a:prstGeom>
          <a:noFill/>
          <a:ln>
            <a:noFill/>
          </a:ln>
        </p:spPr>
      </p:pic>
      <p:sp>
        <p:nvSpPr>
          <p:cNvPr id="55" name="Google Shape;55;p13"/>
          <p:cNvSpPr txBox="1"/>
          <p:nvPr/>
        </p:nvSpPr>
        <p:spPr>
          <a:xfrm>
            <a:off x="1076075" y="4491925"/>
            <a:ext cx="67428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Green Flag Assessment 2024-2025</a:t>
            </a:r>
            <a:endParaRPr b="1" sz="1800">
              <a:solidFill>
                <a:schemeClr val="dk1"/>
              </a:solidFill>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Keeping our Environment Clean</a:t>
            </a:r>
            <a:endParaRPr u="sng">
              <a:latin typeface="Comic Sans MS"/>
              <a:ea typeface="Comic Sans MS"/>
              <a:cs typeface="Comic Sans MS"/>
              <a:sym typeface="Comic Sans MS"/>
            </a:endParaRPr>
          </a:p>
        </p:txBody>
      </p:sp>
      <p:pic>
        <p:nvPicPr>
          <p:cNvPr id="148" name="Google Shape;148;p22"/>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49" name="Google Shape;149;p22"/>
          <p:cNvPicPr preferRelativeResize="0"/>
          <p:nvPr/>
        </p:nvPicPr>
        <p:blipFill>
          <a:blip r:embed="rId4">
            <a:alphaModFix/>
          </a:blip>
          <a:stretch>
            <a:fillRect/>
          </a:stretch>
        </p:blipFill>
        <p:spPr>
          <a:xfrm>
            <a:off x="6414076" y="1579576"/>
            <a:ext cx="2359227" cy="3145626"/>
          </a:xfrm>
          <a:prstGeom prst="rect">
            <a:avLst/>
          </a:prstGeom>
          <a:noFill/>
          <a:ln cap="flat" cmpd="sng" w="38100">
            <a:solidFill>
              <a:srgbClr val="00FF00"/>
            </a:solidFill>
            <a:prstDash val="solid"/>
            <a:round/>
            <a:headEnd len="sm" w="sm" type="none"/>
            <a:tailEnd len="sm" w="sm" type="none"/>
          </a:ln>
        </p:spPr>
      </p:pic>
      <p:sp>
        <p:nvSpPr>
          <p:cNvPr id="150" name="Google Shape;150;p22"/>
          <p:cNvSpPr txBox="1"/>
          <p:nvPr/>
        </p:nvSpPr>
        <p:spPr>
          <a:xfrm>
            <a:off x="604600" y="1766500"/>
            <a:ext cx="3513300" cy="29553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Litter Picking</a:t>
            </a:r>
            <a:r>
              <a:rPr b="1" lang="en" sz="1000" u="sng">
                <a:latin typeface="Nunito"/>
                <a:ea typeface="Nunito"/>
                <a:cs typeface="Nunito"/>
                <a:sym typeface="Nunito"/>
              </a:rPr>
              <a:t>:</a:t>
            </a:r>
            <a:endParaRPr sz="1000" u="sng">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have a number of litter pickers in school so that we can make sure we keep our school grounds clean</a:t>
            </a:r>
            <a:r>
              <a:rPr b="1" lang="en" sz="1000">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Mrs Hiscott takes pupils from </a:t>
            </a:r>
            <a:r>
              <a:rPr b="1" lang="en" sz="1000">
                <a:latin typeface="Nunito"/>
                <a:ea typeface="Nunito"/>
                <a:cs typeface="Nunito"/>
                <a:sym typeface="Nunito"/>
              </a:rPr>
              <a:t>throughout</a:t>
            </a:r>
            <a:r>
              <a:rPr b="1" lang="en" sz="1000">
                <a:latin typeface="Nunito"/>
                <a:ea typeface="Nunito"/>
                <a:cs typeface="Nunito"/>
                <a:sym typeface="Nunito"/>
              </a:rPr>
              <a:t> the </a:t>
            </a:r>
            <a:r>
              <a:rPr b="1" lang="en" sz="1000">
                <a:latin typeface="Nunito"/>
                <a:ea typeface="Nunito"/>
                <a:cs typeface="Nunito"/>
                <a:sym typeface="Nunito"/>
              </a:rPr>
              <a:t>school</a:t>
            </a:r>
            <a:r>
              <a:rPr b="1" lang="en" sz="1000">
                <a:latin typeface="Nunito"/>
                <a:ea typeface="Nunito"/>
                <a:cs typeface="Nunito"/>
                <a:sym typeface="Nunito"/>
              </a:rPr>
              <a:t> on a litter pick as part of her wellbeing sessions. We believe that by being outside and taking care of our school grounds has a huge positive impact on our mental health.</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make sure to take part in any litter picking schemes that are available to us in our local area and look forward to being part of the next litter picking event.</a:t>
            </a:r>
            <a:endParaRPr b="1" sz="1000">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p:txBody>
      </p:sp>
      <p:pic>
        <p:nvPicPr>
          <p:cNvPr descr="Picking up trash | Free SVG" id="151" name="Google Shape;151;p22"/>
          <p:cNvPicPr preferRelativeResize="0"/>
          <p:nvPr/>
        </p:nvPicPr>
        <p:blipFill>
          <a:blip r:embed="rId5">
            <a:alphaModFix/>
          </a:blip>
          <a:stretch>
            <a:fillRect/>
          </a:stretch>
        </p:blipFill>
        <p:spPr>
          <a:xfrm>
            <a:off x="3397850" y="4038200"/>
            <a:ext cx="621500" cy="62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Action Days </a:t>
            </a:r>
            <a:endParaRPr u="sng">
              <a:latin typeface="Comic Sans MS"/>
              <a:ea typeface="Comic Sans MS"/>
              <a:cs typeface="Comic Sans MS"/>
              <a:sym typeface="Comic Sans MS"/>
            </a:endParaRPr>
          </a:p>
        </p:txBody>
      </p:sp>
      <p:pic>
        <p:nvPicPr>
          <p:cNvPr id="157" name="Google Shape;157;p23"/>
          <p:cNvPicPr preferRelativeResize="0"/>
          <p:nvPr/>
        </p:nvPicPr>
        <p:blipFill>
          <a:blip r:embed="rId3">
            <a:alphaModFix/>
          </a:blip>
          <a:stretch>
            <a:fillRect/>
          </a:stretch>
        </p:blipFill>
        <p:spPr>
          <a:xfrm>
            <a:off x="6818698" y="-83300"/>
            <a:ext cx="2171925" cy="1510475"/>
          </a:xfrm>
          <a:prstGeom prst="rect">
            <a:avLst/>
          </a:prstGeom>
          <a:noFill/>
          <a:ln>
            <a:noFill/>
          </a:ln>
        </p:spPr>
      </p:pic>
      <p:grpSp>
        <p:nvGrpSpPr>
          <p:cNvPr id="158" name="Google Shape;158;p23"/>
          <p:cNvGrpSpPr/>
          <p:nvPr/>
        </p:nvGrpSpPr>
        <p:grpSpPr>
          <a:xfrm>
            <a:off x="2910950" y="1256500"/>
            <a:ext cx="6160551" cy="3534552"/>
            <a:chOff x="2910950" y="1256500"/>
            <a:chExt cx="6160551" cy="3534552"/>
          </a:xfrm>
        </p:grpSpPr>
        <p:pic>
          <p:nvPicPr>
            <p:cNvPr id="159" name="Google Shape;159;p23" title="IMG_1553.HEIC"/>
            <p:cNvPicPr preferRelativeResize="0"/>
            <p:nvPr/>
          </p:nvPicPr>
          <p:blipFill>
            <a:blip r:embed="rId4">
              <a:alphaModFix/>
            </a:blip>
            <a:stretch>
              <a:fillRect/>
            </a:stretch>
          </p:blipFill>
          <p:spPr>
            <a:xfrm>
              <a:off x="6108500" y="3280575"/>
              <a:ext cx="1132858" cy="1510477"/>
            </a:xfrm>
            <a:prstGeom prst="rect">
              <a:avLst/>
            </a:prstGeom>
            <a:noFill/>
            <a:ln cap="flat" cmpd="sng" w="19050">
              <a:solidFill>
                <a:srgbClr val="00FF00"/>
              </a:solidFill>
              <a:prstDash val="solid"/>
              <a:round/>
              <a:headEnd len="sm" w="sm" type="none"/>
              <a:tailEnd len="sm" w="sm" type="none"/>
            </a:ln>
          </p:spPr>
        </p:pic>
        <p:pic>
          <p:nvPicPr>
            <p:cNvPr id="160" name="Google Shape;160;p23" title="IMG_1558.HEIC"/>
            <p:cNvPicPr preferRelativeResize="0"/>
            <p:nvPr/>
          </p:nvPicPr>
          <p:blipFill>
            <a:blip r:embed="rId5">
              <a:alphaModFix/>
            </a:blip>
            <a:stretch>
              <a:fillRect/>
            </a:stretch>
          </p:blipFill>
          <p:spPr>
            <a:xfrm>
              <a:off x="7444851" y="3280575"/>
              <a:ext cx="1626650" cy="1219976"/>
            </a:xfrm>
            <a:prstGeom prst="rect">
              <a:avLst/>
            </a:prstGeom>
            <a:noFill/>
            <a:ln cap="flat" cmpd="sng" w="19050">
              <a:solidFill>
                <a:srgbClr val="00FF00"/>
              </a:solidFill>
              <a:prstDash val="solid"/>
              <a:round/>
              <a:headEnd len="sm" w="sm" type="none"/>
              <a:tailEnd len="sm" w="sm" type="none"/>
            </a:ln>
          </p:spPr>
        </p:pic>
        <p:pic>
          <p:nvPicPr>
            <p:cNvPr id="161" name="Google Shape;161;p23" title="IMG_0478.JPG"/>
            <p:cNvPicPr preferRelativeResize="0"/>
            <p:nvPr/>
          </p:nvPicPr>
          <p:blipFill>
            <a:blip r:embed="rId6">
              <a:alphaModFix/>
            </a:blip>
            <a:stretch>
              <a:fillRect/>
            </a:stretch>
          </p:blipFill>
          <p:spPr>
            <a:xfrm>
              <a:off x="5996000" y="1256500"/>
              <a:ext cx="1509451" cy="1886818"/>
            </a:xfrm>
            <a:prstGeom prst="rect">
              <a:avLst/>
            </a:prstGeom>
            <a:noFill/>
            <a:ln cap="flat" cmpd="sng" w="19050">
              <a:solidFill>
                <a:srgbClr val="00FF00"/>
              </a:solidFill>
              <a:prstDash val="solid"/>
              <a:round/>
              <a:headEnd len="sm" w="sm" type="none"/>
              <a:tailEnd len="sm" w="sm" type="none"/>
            </a:ln>
          </p:spPr>
        </p:pic>
        <p:pic>
          <p:nvPicPr>
            <p:cNvPr id="162" name="Google Shape;162;p23" title="IMG_0477.JPG"/>
            <p:cNvPicPr preferRelativeResize="0"/>
            <p:nvPr/>
          </p:nvPicPr>
          <p:blipFill>
            <a:blip r:embed="rId7">
              <a:alphaModFix/>
            </a:blip>
            <a:stretch>
              <a:fillRect/>
            </a:stretch>
          </p:blipFill>
          <p:spPr>
            <a:xfrm>
              <a:off x="7562050" y="1256500"/>
              <a:ext cx="1509451" cy="1886818"/>
            </a:xfrm>
            <a:prstGeom prst="rect">
              <a:avLst/>
            </a:prstGeom>
            <a:noFill/>
            <a:ln cap="flat" cmpd="sng" w="19050">
              <a:solidFill>
                <a:srgbClr val="00FF00"/>
              </a:solidFill>
              <a:prstDash val="solid"/>
              <a:round/>
              <a:headEnd len="sm" w="sm" type="none"/>
              <a:tailEnd len="sm" w="sm" type="none"/>
            </a:ln>
          </p:spPr>
        </p:pic>
        <p:pic>
          <p:nvPicPr>
            <p:cNvPr id="163" name="Google Shape;163;p23" title="IMG_5530.JPG"/>
            <p:cNvPicPr preferRelativeResize="0"/>
            <p:nvPr/>
          </p:nvPicPr>
          <p:blipFill>
            <a:blip r:embed="rId8">
              <a:alphaModFix/>
            </a:blip>
            <a:stretch>
              <a:fillRect/>
            </a:stretch>
          </p:blipFill>
          <p:spPr>
            <a:xfrm>
              <a:off x="3617911" y="3232602"/>
              <a:ext cx="1039841" cy="1558449"/>
            </a:xfrm>
            <a:prstGeom prst="rect">
              <a:avLst/>
            </a:prstGeom>
            <a:noFill/>
            <a:ln cap="flat" cmpd="sng" w="19050">
              <a:solidFill>
                <a:srgbClr val="00FF00"/>
              </a:solidFill>
              <a:prstDash val="solid"/>
              <a:round/>
              <a:headEnd len="sm" w="sm" type="none"/>
              <a:tailEnd len="sm" w="sm" type="none"/>
            </a:ln>
          </p:spPr>
        </p:pic>
        <p:pic>
          <p:nvPicPr>
            <p:cNvPr id="164" name="Google Shape;164;p23" title="IMG_3117.JPG"/>
            <p:cNvPicPr preferRelativeResize="0"/>
            <p:nvPr/>
          </p:nvPicPr>
          <p:blipFill>
            <a:blip r:embed="rId9">
              <a:alphaModFix/>
            </a:blip>
            <a:stretch>
              <a:fillRect/>
            </a:stretch>
          </p:blipFill>
          <p:spPr>
            <a:xfrm>
              <a:off x="4490422" y="1256500"/>
              <a:ext cx="1509450" cy="1872186"/>
            </a:xfrm>
            <a:prstGeom prst="rect">
              <a:avLst/>
            </a:prstGeom>
            <a:noFill/>
            <a:ln cap="flat" cmpd="sng" w="19050">
              <a:solidFill>
                <a:srgbClr val="00FF00"/>
              </a:solidFill>
              <a:prstDash val="solid"/>
              <a:round/>
              <a:headEnd len="sm" w="sm" type="none"/>
              <a:tailEnd len="sm" w="sm" type="none"/>
            </a:ln>
          </p:spPr>
        </p:pic>
        <p:pic>
          <p:nvPicPr>
            <p:cNvPr id="165" name="Google Shape;165;p23" title="IMG_3116.JPG"/>
            <p:cNvPicPr preferRelativeResize="0"/>
            <p:nvPr/>
          </p:nvPicPr>
          <p:blipFill>
            <a:blip r:embed="rId10">
              <a:alphaModFix/>
            </a:blip>
            <a:stretch>
              <a:fillRect/>
            </a:stretch>
          </p:blipFill>
          <p:spPr>
            <a:xfrm>
              <a:off x="4792269" y="3232594"/>
              <a:ext cx="1251625" cy="1558450"/>
            </a:xfrm>
            <a:prstGeom prst="rect">
              <a:avLst/>
            </a:prstGeom>
            <a:noFill/>
            <a:ln cap="flat" cmpd="sng" w="19050">
              <a:solidFill>
                <a:srgbClr val="00FF00"/>
              </a:solidFill>
              <a:prstDash val="solid"/>
              <a:round/>
              <a:headEnd len="sm" w="sm" type="none"/>
              <a:tailEnd len="sm" w="sm" type="none"/>
            </a:ln>
          </p:spPr>
        </p:pic>
        <p:pic>
          <p:nvPicPr>
            <p:cNvPr id="166" name="Google Shape;166;p23" title="IMG_3115.JPG"/>
            <p:cNvPicPr preferRelativeResize="0"/>
            <p:nvPr/>
          </p:nvPicPr>
          <p:blipFill>
            <a:blip r:embed="rId11">
              <a:alphaModFix/>
            </a:blip>
            <a:stretch>
              <a:fillRect/>
            </a:stretch>
          </p:blipFill>
          <p:spPr>
            <a:xfrm>
              <a:off x="2910950" y="1256500"/>
              <a:ext cx="1509450" cy="1872184"/>
            </a:xfrm>
            <a:prstGeom prst="rect">
              <a:avLst/>
            </a:prstGeom>
            <a:noFill/>
            <a:ln cap="flat" cmpd="sng" w="19050">
              <a:solidFill>
                <a:srgbClr val="00FF00"/>
              </a:solidFill>
              <a:prstDash val="solid"/>
              <a:round/>
              <a:headEnd len="sm" w="sm" type="none"/>
              <a:tailEnd len="sm" w="sm" type="none"/>
            </a:ln>
          </p:spPr>
        </p:pic>
      </p:grpSp>
      <p:sp>
        <p:nvSpPr>
          <p:cNvPr id="167" name="Google Shape;167;p23"/>
          <p:cNvSpPr txBox="1"/>
          <p:nvPr/>
        </p:nvSpPr>
        <p:spPr>
          <a:xfrm>
            <a:off x="253100" y="227525"/>
            <a:ext cx="2463600" cy="45768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Nunito"/>
                <a:ea typeface="Nunito"/>
                <a:cs typeface="Nunito"/>
                <a:sym typeface="Nunito"/>
              </a:rPr>
              <a:t>Action Days and Awards</a:t>
            </a:r>
            <a:endParaRPr b="1" sz="9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In Blackwood </a:t>
            </a:r>
            <a:r>
              <a:rPr b="1" lang="en" sz="900">
                <a:latin typeface="Nunito"/>
                <a:ea typeface="Nunito"/>
                <a:cs typeface="Nunito"/>
                <a:sym typeface="Nunito"/>
              </a:rPr>
              <a:t>Primary</a:t>
            </a:r>
            <a:r>
              <a:rPr b="1" lang="en" sz="900">
                <a:latin typeface="Nunito"/>
                <a:ea typeface="Nunito"/>
                <a:cs typeface="Nunito"/>
                <a:sym typeface="Nunito"/>
              </a:rPr>
              <a:t> School we make sure that we engage in as many action days as possible.</a:t>
            </a:r>
            <a:endParaRPr b="1" sz="9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solidFill>
                  <a:srgbClr val="000000"/>
                </a:solidFill>
                <a:latin typeface="Nunito"/>
                <a:ea typeface="Nunito"/>
                <a:cs typeface="Nunito"/>
                <a:sym typeface="Nunito"/>
              </a:rPr>
              <a:t>We </a:t>
            </a:r>
            <a:r>
              <a:rPr b="1" lang="en" sz="900">
                <a:latin typeface="Nunito"/>
                <a:ea typeface="Nunito"/>
                <a:cs typeface="Nunito"/>
                <a:sym typeface="Nunito"/>
              </a:rPr>
              <a:t>also make sure that we engage </a:t>
            </a:r>
            <a:r>
              <a:rPr b="1" lang="en" sz="900">
                <a:latin typeface="Nunito"/>
                <a:ea typeface="Nunito"/>
                <a:cs typeface="Nunito"/>
                <a:sym typeface="Nunito"/>
              </a:rPr>
              <a:t>with</a:t>
            </a:r>
            <a:r>
              <a:rPr b="1" lang="en" sz="900">
                <a:latin typeface="Nunito"/>
                <a:ea typeface="Nunito"/>
                <a:cs typeface="Nunito"/>
                <a:sym typeface="Nunito"/>
              </a:rPr>
              <a:t> the local community to share our work and to set goals for developing our outdoor/natural areas</a:t>
            </a:r>
            <a:r>
              <a:rPr b="1" lang="en" sz="900">
                <a:solidFill>
                  <a:srgbClr val="000000"/>
                </a:solidFill>
                <a:latin typeface="Nunito"/>
                <a:ea typeface="Nunito"/>
                <a:cs typeface="Nunito"/>
                <a:sym typeface="Nunito"/>
              </a:rPr>
              <a:t>. </a:t>
            </a:r>
            <a:endParaRPr b="1" sz="9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In the summer, we took part in Earth Day. Everyone in the </a:t>
            </a:r>
            <a:r>
              <a:rPr b="1" lang="en" sz="900">
                <a:latin typeface="Nunito"/>
                <a:ea typeface="Nunito"/>
                <a:cs typeface="Nunito"/>
                <a:sym typeface="Nunito"/>
              </a:rPr>
              <a:t>school</a:t>
            </a:r>
            <a:r>
              <a:rPr b="1" lang="en" sz="900">
                <a:latin typeface="Nunito"/>
                <a:ea typeface="Nunito"/>
                <a:cs typeface="Nunito"/>
                <a:sym typeface="Nunito"/>
              </a:rPr>
              <a:t> wore </a:t>
            </a:r>
            <a:r>
              <a:rPr b="1" lang="en" sz="900">
                <a:latin typeface="Nunito"/>
                <a:ea typeface="Nunito"/>
                <a:cs typeface="Nunito"/>
                <a:sym typeface="Nunito"/>
              </a:rPr>
              <a:t>something</a:t>
            </a:r>
            <a:r>
              <a:rPr b="1" lang="en" sz="900">
                <a:latin typeface="Nunito"/>
                <a:ea typeface="Nunito"/>
                <a:cs typeface="Nunito"/>
                <a:sym typeface="Nunito"/>
              </a:rPr>
              <a:t> green and we raised over £100 for Size of Wales. This will help them continue their </a:t>
            </a:r>
            <a:r>
              <a:rPr b="1" lang="en" sz="900">
                <a:latin typeface="Nunito"/>
                <a:ea typeface="Nunito"/>
                <a:cs typeface="Nunito"/>
                <a:sym typeface="Nunito"/>
              </a:rPr>
              <a:t>amazing</a:t>
            </a:r>
            <a:r>
              <a:rPr b="1" lang="en" sz="900">
                <a:latin typeface="Nunito"/>
                <a:ea typeface="Nunito"/>
                <a:cs typeface="Nunito"/>
                <a:sym typeface="Nunito"/>
              </a:rPr>
              <a:t> work, striving to keep our world healthy for future generations.</a:t>
            </a:r>
            <a:endParaRPr b="1" sz="9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Blackwood Rotary Club have worked very closely with us to set us challenges for our </a:t>
            </a:r>
            <a:r>
              <a:rPr b="1" lang="en" sz="900">
                <a:latin typeface="Nunito"/>
                <a:ea typeface="Nunito"/>
                <a:cs typeface="Nunito"/>
                <a:sym typeface="Nunito"/>
              </a:rPr>
              <a:t>outdoor</a:t>
            </a:r>
            <a:r>
              <a:rPr b="1" lang="en" sz="900">
                <a:latin typeface="Nunito"/>
                <a:ea typeface="Nunito"/>
                <a:cs typeface="Nunito"/>
                <a:sym typeface="Nunito"/>
              </a:rPr>
              <a:t> areas</a:t>
            </a:r>
            <a:r>
              <a:rPr b="1" lang="en" sz="900">
                <a:solidFill>
                  <a:srgbClr val="000000"/>
                </a:solidFill>
                <a:latin typeface="Nunito"/>
                <a:ea typeface="Nunito"/>
                <a:cs typeface="Nunito"/>
                <a:sym typeface="Nunito"/>
              </a:rPr>
              <a:t>. We continue to hold the </a:t>
            </a:r>
            <a:r>
              <a:rPr b="1" lang="en" sz="900">
                <a:latin typeface="Nunito"/>
                <a:ea typeface="Nunito"/>
                <a:cs typeface="Nunito"/>
                <a:sym typeface="Nunito"/>
              </a:rPr>
              <a:t>Golden Trowel for our amazing work in our allotment areas.</a:t>
            </a:r>
            <a:endParaRPr b="1" sz="900">
              <a:latin typeface="Nunito"/>
              <a:ea typeface="Nunito"/>
              <a:cs typeface="Nunito"/>
              <a:sym typeface="Nunito"/>
            </a:endParaRPr>
          </a:p>
          <a:p>
            <a:pPr indent="0" lvl="0" marL="0" rtl="0" algn="l">
              <a:lnSpc>
                <a:spcPct val="115000"/>
              </a:lnSpc>
              <a:spcBef>
                <a:spcPts val="1200"/>
              </a:spcBef>
              <a:spcAft>
                <a:spcPts val="1200"/>
              </a:spcAft>
              <a:buNone/>
            </a:pPr>
            <a:r>
              <a:rPr b="1" lang="en" sz="900">
                <a:latin typeface="Nunito"/>
                <a:ea typeface="Nunito"/>
                <a:cs typeface="Nunito"/>
                <a:sym typeface="Nunito"/>
              </a:rPr>
              <a:t>We have also worked closely with Asda, who have helped us massively by donating a variety of resources for us to use in our gardens.</a:t>
            </a:r>
            <a:endParaRPr b="1" sz="900">
              <a:latin typeface="Nunito"/>
              <a:ea typeface="Nunito"/>
              <a:cs typeface="Nunito"/>
              <a:sym typeface="Nuni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Eco Across the Curriculum</a:t>
            </a:r>
            <a:endParaRPr u="sng">
              <a:latin typeface="Comic Sans MS"/>
              <a:ea typeface="Comic Sans MS"/>
              <a:cs typeface="Comic Sans MS"/>
              <a:sym typeface="Comic Sans MS"/>
            </a:endParaRPr>
          </a:p>
        </p:txBody>
      </p:sp>
      <p:pic>
        <p:nvPicPr>
          <p:cNvPr id="173" name="Google Shape;173;p24"/>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74" name="Google Shape;174;p24" title="IMG_0477.JPG"/>
          <p:cNvPicPr preferRelativeResize="0"/>
          <p:nvPr/>
        </p:nvPicPr>
        <p:blipFill>
          <a:blip r:embed="rId4">
            <a:alphaModFix/>
          </a:blip>
          <a:stretch>
            <a:fillRect/>
          </a:stretch>
        </p:blipFill>
        <p:spPr>
          <a:xfrm>
            <a:off x="6415051" y="1478375"/>
            <a:ext cx="2635524" cy="3294423"/>
          </a:xfrm>
          <a:prstGeom prst="rect">
            <a:avLst/>
          </a:prstGeom>
          <a:noFill/>
          <a:ln cap="flat" cmpd="sng" w="19050">
            <a:solidFill>
              <a:srgbClr val="00FF00"/>
            </a:solidFill>
            <a:prstDash val="solid"/>
            <a:round/>
            <a:headEnd len="sm" w="sm" type="none"/>
            <a:tailEnd len="sm" w="sm" type="none"/>
          </a:ln>
        </p:spPr>
      </p:pic>
      <p:sp>
        <p:nvSpPr>
          <p:cNvPr id="175" name="Google Shape;175;p24"/>
          <p:cNvSpPr txBox="1"/>
          <p:nvPr/>
        </p:nvSpPr>
        <p:spPr>
          <a:xfrm>
            <a:off x="253100" y="1478375"/>
            <a:ext cx="2463600" cy="31485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Nunito"/>
                <a:ea typeface="Nunito"/>
                <a:cs typeface="Nunito"/>
                <a:sym typeface="Nunito"/>
              </a:rPr>
              <a:t>All things ECO</a:t>
            </a:r>
            <a:endParaRPr b="1" sz="9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In Blackwood Primary School we make sure that we also promote Eco/sustainability as part of our learning journeys. This can either be as part of our INSPIRE work or through workshops organised by our class teachers. </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On 22nd November 2024, Dwr Cymru will be visiting us. They will present an assembly to the whole school and then provide workshops for Year </a:t>
            </a:r>
            <a:r>
              <a:rPr b="1" lang="en" sz="900">
                <a:latin typeface="Nunito"/>
                <a:ea typeface="Nunito"/>
                <a:cs typeface="Nunito"/>
                <a:sym typeface="Nunito"/>
              </a:rPr>
              <a:t>3/4 </a:t>
            </a:r>
            <a:r>
              <a:rPr b="1" lang="en" sz="900">
                <a:latin typeface="Nunito"/>
                <a:ea typeface="Nunito"/>
                <a:cs typeface="Nunito"/>
                <a:sym typeface="Nunito"/>
              </a:rPr>
              <a:t>throughout the rest of the day.</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Here are some examples of work we have completed in class…! </a:t>
            </a:r>
            <a:endParaRPr b="1" sz="900">
              <a:latin typeface="Nunito"/>
              <a:ea typeface="Nunito"/>
              <a:cs typeface="Nunito"/>
              <a:sym typeface="Nunito"/>
            </a:endParaRPr>
          </a:p>
          <a:p>
            <a:pPr indent="0" lvl="0" marL="0" rtl="0" algn="l">
              <a:lnSpc>
                <a:spcPct val="115000"/>
              </a:lnSpc>
              <a:spcBef>
                <a:spcPts val="1200"/>
              </a:spcBef>
              <a:spcAft>
                <a:spcPts val="1200"/>
              </a:spcAft>
              <a:buNone/>
            </a:pPr>
            <a:r>
              <a:t/>
            </a:r>
            <a:endParaRPr b="1" sz="900">
              <a:latin typeface="Nunito"/>
              <a:ea typeface="Nunito"/>
              <a:cs typeface="Nunito"/>
              <a:sym typeface="Nunito"/>
            </a:endParaRPr>
          </a:p>
        </p:txBody>
      </p:sp>
      <p:pic>
        <p:nvPicPr>
          <p:cNvPr id="176" name="Google Shape;176;p24"/>
          <p:cNvPicPr preferRelativeResize="0"/>
          <p:nvPr/>
        </p:nvPicPr>
        <p:blipFill>
          <a:blip r:embed="rId5">
            <a:alphaModFix/>
          </a:blip>
          <a:stretch>
            <a:fillRect/>
          </a:stretch>
        </p:blipFill>
        <p:spPr>
          <a:xfrm>
            <a:off x="1934776" y="4136800"/>
            <a:ext cx="698151" cy="434801"/>
          </a:xfrm>
          <a:prstGeom prst="rect">
            <a:avLst/>
          </a:prstGeom>
          <a:noFill/>
          <a:ln>
            <a:noFill/>
          </a:ln>
        </p:spPr>
      </p:pic>
      <p:pic>
        <p:nvPicPr>
          <p:cNvPr id="177" name="Google Shape;177;p24"/>
          <p:cNvPicPr preferRelativeResize="0"/>
          <p:nvPr/>
        </p:nvPicPr>
        <p:blipFill>
          <a:blip r:embed="rId6">
            <a:alphaModFix/>
          </a:blip>
          <a:stretch>
            <a:fillRect/>
          </a:stretch>
        </p:blipFill>
        <p:spPr>
          <a:xfrm>
            <a:off x="4713400" y="1478375"/>
            <a:ext cx="1628075" cy="1221050"/>
          </a:xfrm>
          <a:prstGeom prst="rect">
            <a:avLst/>
          </a:prstGeom>
          <a:noFill/>
          <a:ln cap="flat" cmpd="sng" w="19050">
            <a:solidFill>
              <a:srgbClr val="00FF00"/>
            </a:solidFill>
            <a:prstDash val="solid"/>
            <a:round/>
            <a:headEnd len="sm" w="sm" type="none"/>
            <a:tailEnd len="sm" w="sm" type="none"/>
          </a:ln>
        </p:spPr>
      </p:pic>
      <p:pic>
        <p:nvPicPr>
          <p:cNvPr id="178" name="Google Shape;178;p24"/>
          <p:cNvPicPr preferRelativeResize="0"/>
          <p:nvPr/>
        </p:nvPicPr>
        <p:blipFill>
          <a:blip r:embed="rId7">
            <a:alphaModFix/>
          </a:blip>
          <a:stretch>
            <a:fillRect/>
          </a:stretch>
        </p:blipFill>
        <p:spPr>
          <a:xfrm rot="-5400000">
            <a:off x="4913102" y="2572127"/>
            <a:ext cx="1224325" cy="1632425"/>
          </a:xfrm>
          <a:prstGeom prst="rect">
            <a:avLst/>
          </a:prstGeom>
          <a:noFill/>
          <a:ln cap="flat" cmpd="sng" w="19050">
            <a:solidFill>
              <a:srgbClr val="00FF00"/>
            </a:solidFill>
            <a:prstDash val="solid"/>
            <a:round/>
            <a:headEnd len="sm" w="sm" type="none"/>
            <a:tailEnd len="sm" w="sm" type="none"/>
          </a:ln>
        </p:spPr>
      </p:pic>
      <p:pic>
        <p:nvPicPr>
          <p:cNvPr id="179" name="Google Shape;179;p24"/>
          <p:cNvPicPr preferRelativeResize="0"/>
          <p:nvPr/>
        </p:nvPicPr>
        <p:blipFill>
          <a:blip r:embed="rId7">
            <a:alphaModFix/>
          </a:blip>
          <a:stretch>
            <a:fillRect/>
          </a:stretch>
        </p:blipFill>
        <p:spPr>
          <a:xfrm rot="-5400000">
            <a:off x="4941715" y="3877290"/>
            <a:ext cx="1199800" cy="1599725"/>
          </a:xfrm>
          <a:prstGeom prst="rect">
            <a:avLst/>
          </a:prstGeom>
          <a:noFill/>
          <a:ln cap="flat" cmpd="sng" w="19050">
            <a:solidFill>
              <a:srgbClr val="00FF00"/>
            </a:solidFill>
            <a:prstDash val="solid"/>
            <a:round/>
            <a:headEnd len="sm" w="sm" type="none"/>
            <a:tailEnd len="sm" w="sm" type="none"/>
          </a:ln>
        </p:spPr>
      </p:pic>
      <p:pic>
        <p:nvPicPr>
          <p:cNvPr id="180" name="Google Shape;180;p24"/>
          <p:cNvPicPr preferRelativeResize="0"/>
          <p:nvPr/>
        </p:nvPicPr>
        <p:blipFill>
          <a:blip r:embed="rId8">
            <a:alphaModFix/>
          </a:blip>
          <a:stretch>
            <a:fillRect/>
          </a:stretch>
        </p:blipFill>
        <p:spPr>
          <a:xfrm>
            <a:off x="2843038" y="1434270"/>
            <a:ext cx="1792438" cy="1344328"/>
          </a:xfrm>
          <a:prstGeom prst="rect">
            <a:avLst/>
          </a:prstGeom>
          <a:noFill/>
          <a:ln cap="flat" cmpd="sng" w="19050">
            <a:solidFill>
              <a:srgbClr val="00FF00"/>
            </a:solidFill>
            <a:prstDash val="solid"/>
            <a:round/>
            <a:headEnd len="sm" w="sm" type="none"/>
            <a:tailEnd len="sm" w="sm" type="none"/>
          </a:ln>
        </p:spPr>
      </p:pic>
      <p:pic>
        <p:nvPicPr>
          <p:cNvPr id="181" name="Google Shape;181;p24"/>
          <p:cNvPicPr preferRelativeResize="0"/>
          <p:nvPr/>
        </p:nvPicPr>
        <p:blipFill>
          <a:blip r:embed="rId9">
            <a:alphaModFix/>
          </a:blip>
          <a:stretch>
            <a:fillRect/>
          </a:stretch>
        </p:blipFill>
        <p:spPr>
          <a:xfrm rot="-5400000">
            <a:off x="3091950" y="2761300"/>
            <a:ext cx="1324075" cy="1765425"/>
          </a:xfrm>
          <a:prstGeom prst="rect">
            <a:avLst/>
          </a:prstGeom>
          <a:noFill/>
          <a:ln cap="flat" cmpd="sng" w="19050">
            <a:solidFill>
              <a:srgbClr val="00FF00"/>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WOW Travel Tracker</a:t>
            </a:r>
            <a:endParaRPr u="sng">
              <a:latin typeface="Comic Sans MS"/>
              <a:ea typeface="Comic Sans MS"/>
              <a:cs typeface="Comic Sans MS"/>
              <a:sym typeface="Comic Sans MS"/>
            </a:endParaRPr>
          </a:p>
        </p:txBody>
      </p:sp>
      <p:pic>
        <p:nvPicPr>
          <p:cNvPr id="187" name="Google Shape;187;p25"/>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88" name="Google Shape;188;p25"/>
          <p:cNvPicPr preferRelativeResize="0"/>
          <p:nvPr/>
        </p:nvPicPr>
        <p:blipFill rotWithShape="1">
          <a:blip r:embed="rId4">
            <a:alphaModFix/>
          </a:blip>
          <a:srcRect b="0" l="2399" r="3518" t="0"/>
          <a:stretch/>
        </p:blipFill>
        <p:spPr>
          <a:xfrm>
            <a:off x="3700850" y="1526125"/>
            <a:ext cx="5228824" cy="3415375"/>
          </a:xfrm>
          <a:prstGeom prst="rect">
            <a:avLst/>
          </a:prstGeom>
          <a:noFill/>
          <a:ln cap="flat" cmpd="sng" w="38100">
            <a:solidFill>
              <a:srgbClr val="00FF00"/>
            </a:solidFill>
            <a:prstDash val="solid"/>
            <a:round/>
            <a:headEnd len="sm" w="sm" type="none"/>
            <a:tailEnd len="sm" w="sm" type="none"/>
          </a:ln>
        </p:spPr>
      </p:pic>
      <p:sp>
        <p:nvSpPr>
          <p:cNvPr id="189" name="Google Shape;189;p25"/>
          <p:cNvSpPr txBox="1"/>
          <p:nvPr/>
        </p:nvSpPr>
        <p:spPr>
          <a:xfrm>
            <a:off x="253100" y="1478375"/>
            <a:ext cx="2463600" cy="31485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Nunito"/>
                <a:ea typeface="Nunito"/>
                <a:cs typeface="Nunito"/>
                <a:sym typeface="Nunito"/>
              </a:rPr>
              <a:t>Travel Tracker</a:t>
            </a:r>
            <a:endParaRPr b="1" sz="9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As a whole school, we have been fortunate enough to be chosen to take part in the WOW Walk to School Challenge. </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This challenge promotes active travel to school. We have been a part of this scheme since the last academic year (Summer Term) when this was relaunched. </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By actively travelling to school (walk/wheel, cycle, scooter etc.), we can earn badges to show our </a:t>
            </a:r>
            <a:r>
              <a:rPr b="1" lang="en" sz="900">
                <a:latin typeface="Nunito"/>
                <a:ea typeface="Nunito"/>
                <a:cs typeface="Nunito"/>
                <a:sym typeface="Nunito"/>
              </a:rPr>
              <a:t>commitment</a:t>
            </a:r>
            <a:r>
              <a:rPr b="1" lang="en" sz="900">
                <a:latin typeface="Nunito"/>
                <a:ea typeface="Nunito"/>
                <a:cs typeface="Nunito"/>
                <a:sym typeface="Nunito"/>
              </a:rPr>
              <a:t> to choosing a more sustainable method of transport.</a:t>
            </a:r>
            <a:endParaRPr b="1" sz="900">
              <a:latin typeface="Nunito"/>
              <a:ea typeface="Nunito"/>
              <a:cs typeface="Nunito"/>
              <a:sym typeface="Nunito"/>
            </a:endParaRPr>
          </a:p>
          <a:p>
            <a:pPr indent="0" lvl="0" marL="0" rtl="0" algn="l">
              <a:lnSpc>
                <a:spcPct val="115000"/>
              </a:lnSpc>
              <a:spcBef>
                <a:spcPts val="1200"/>
              </a:spcBef>
              <a:spcAft>
                <a:spcPts val="1200"/>
              </a:spcAft>
              <a:buNone/>
            </a:pPr>
            <a:r>
              <a:t/>
            </a:r>
            <a:endParaRPr b="1" sz="900">
              <a:latin typeface="Nunito"/>
              <a:ea typeface="Nunito"/>
              <a:cs typeface="Nunito"/>
              <a:sym typeface="Nunito"/>
            </a:endParaRPr>
          </a:p>
        </p:txBody>
      </p:sp>
      <p:pic>
        <p:nvPicPr>
          <p:cNvPr descr="File:Twemoji2 1f6b6-1f3ff-200d-2640-fe0f.svg - Wikimedia Commons" id="190" name="Google Shape;190;p25"/>
          <p:cNvPicPr preferRelativeResize="0"/>
          <p:nvPr/>
        </p:nvPicPr>
        <p:blipFill>
          <a:blip r:embed="rId5">
            <a:alphaModFix/>
          </a:blip>
          <a:stretch>
            <a:fillRect/>
          </a:stretch>
        </p:blipFill>
        <p:spPr>
          <a:xfrm>
            <a:off x="2123275" y="4029475"/>
            <a:ext cx="515924" cy="515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Our Eco Code</a:t>
            </a:r>
            <a:endParaRPr u="sng">
              <a:latin typeface="Comic Sans MS"/>
              <a:ea typeface="Comic Sans MS"/>
              <a:cs typeface="Comic Sans MS"/>
              <a:sym typeface="Comic Sans MS"/>
            </a:endParaRPr>
          </a:p>
        </p:txBody>
      </p:sp>
      <p:pic>
        <p:nvPicPr>
          <p:cNvPr id="196" name="Google Shape;196;p26"/>
          <p:cNvPicPr preferRelativeResize="0"/>
          <p:nvPr/>
        </p:nvPicPr>
        <p:blipFill>
          <a:blip r:embed="rId3">
            <a:alphaModFix/>
          </a:blip>
          <a:stretch>
            <a:fillRect/>
          </a:stretch>
        </p:blipFill>
        <p:spPr>
          <a:xfrm>
            <a:off x="7094150" y="69100"/>
            <a:ext cx="1896476" cy="1318900"/>
          </a:xfrm>
          <a:prstGeom prst="rect">
            <a:avLst/>
          </a:prstGeom>
          <a:noFill/>
          <a:ln>
            <a:noFill/>
          </a:ln>
        </p:spPr>
      </p:pic>
      <p:pic>
        <p:nvPicPr>
          <p:cNvPr id="197" name="Google Shape;197;p26"/>
          <p:cNvPicPr preferRelativeResize="0"/>
          <p:nvPr/>
        </p:nvPicPr>
        <p:blipFill rotWithShape="1">
          <a:blip r:embed="rId4">
            <a:alphaModFix/>
          </a:blip>
          <a:srcRect b="1821" l="1668" r="2435" t="1317"/>
          <a:stretch/>
        </p:blipFill>
        <p:spPr>
          <a:xfrm>
            <a:off x="2869100" y="1289500"/>
            <a:ext cx="2639200" cy="3700850"/>
          </a:xfrm>
          <a:prstGeom prst="rect">
            <a:avLst/>
          </a:prstGeom>
          <a:noFill/>
          <a:ln>
            <a:noFill/>
          </a:ln>
        </p:spPr>
      </p:pic>
      <p:sp>
        <p:nvSpPr>
          <p:cNvPr id="198" name="Google Shape;198;p26"/>
          <p:cNvSpPr txBox="1"/>
          <p:nvPr/>
        </p:nvSpPr>
        <p:spPr>
          <a:xfrm>
            <a:off x="253100" y="1249775"/>
            <a:ext cx="2463600" cy="37803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u="sng">
                <a:latin typeface="Nunito"/>
                <a:ea typeface="Nunito"/>
                <a:cs typeface="Nunito"/>
                <a:sym typeface="Nunito"/>
              </a:rPr>
              <a:t>Our Eco Code</a:t>
            </a:r>
            <a:endParaRPr b="1" sz="9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The members of the Eco Committee 2023-2024 came up with an Eco Code for us all to follow.</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We have </a:t>
            </a:r>
            <a:r>
              <a:rPr b="1" lang="en" sz="900">
                <a:latin typeface="Nunito"/>
                <a:ea typeface="Nunito"/>
                <a:cs typeface="Nunito"/>
                <a:sym typeface="Nunito"/>
              </a:rPr>
              <a:t>displayed</a:t>
            </a:r>
            <a:r>
              <a:rPr b="1" lang="en" sz="900">
                <a:latin typeface="Nunito"/>
                <a:ea typeface="Nunito"/>
                <a:cs typeface="Nunito"/>
                <a:sym typeface="Nunito"/>
              </a:rPr>
              <a:t> this Eco Code in each Year Group and in other areas of the </a:t>
            </a:r>
            <a:r>
              <a:rPr b="1" lang="en" sz="900">
                <a:latin typeface="Nunito"/>
                <a:ea typeface="Nunito"/>
                <a:cs typeface="Nunito"/>
                <a:sym typeface="Nunito"/>
              </a:rPr>
              <a:t>school, so that it is accessible to all pupils, members of staff and visitors in Blackwood Primary School.</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We will review our Eco Code during the end of each term to see if there are any changes that we would like to make, so that it is always up to date.</a:t>
            </a:r>
            <a:endParaRPr b="1" sz="900">
              <a:latin typeface="Nunito"/>
              <a:ea typeface="Nunito"/>
              <a:cs typeface="Nunito"/>
              <a:sym typeface="Nunito"/>
            </a:endParaRPr>
          </a:p>
          <a:p>
            <a:pPr indent="0" lvl="0" marL="0" rtl="0" algn="l">
              <a:lnSpc>
                <a:spcPct val="115000"/>
              </a:lnSpc>
              <a:spcBef>
                <a:spcPts val="1200"/>
              </a:spcBef>
              <a:spcAft>
                <a:spcPts val="0"/>
              </a:spcAft>
              <a:buNone/>
            </a:pPr>
            <a:r>
              <a:rPr b="1" lang="en" sz="900">
                <a:latin typeface="Nunito"/>
                <a:ea typeface="Nunito"/>
                <a:cs typeface="Nunito"/>
                <a:sym typeface="Nunito"/>
              </a:rPr>
              <a:t>One of our Eco Committee members from last year also created a poster for the paper recycling bins as he wanted to make sure they are used correctly at all times.</a:t>
            </a:r>
            <a:endParaRPr b="1" sz="900">
              <a:latin typeface="Nunito"/>
              <a:ea typeface="Nunito"/>
              <a:cs typeface="Nunito"/>
              <a:sym typeface="Nunito"/>
            </a:endParaRPr>
          </a:p>
          <a:p>
            <a:pPr indent="0" lvl="0" marL="0" rtl="0" algn="l">
              <a:lnSpc>
                <a:spcPct val="115000"/>
              </a:lnSpc>
              <a:spcBef>
                <a:spcPts val="1200"/>
              </a:spcBef>
              <a:spcAft>
                <a:spcPts val="1200"/>
              </a:spcAft>
              <a:buNone/>
            </a:pPr>
            <a:r>
              <a:t/>
            </a:r>
            <a:endParaRPr b="1" sz="900">
              <a:latin typeface="Nunito"/>
              <a:ea typeface="Nunito"/>
              <a:cs typeface="Nunito"/>
              <a:sym typeface="Nunito"/>
            </a:endParaRPr>
          </a:p>
        </p:txBody>
      </p:sp>
      <p:pic>
        <p:nvPicPr>
          <p:cNvPr descr="File:Green pog.svg - Wikipedia" id="199" name="Google Shape;199;p26"/>
          <p:cNvPicPr preferRelativeResize="0"/>
          <p:nvPr/>
        </p:nvPicPr>
        <p:blipFill>
          <a:blip r:embed="rId5">
            <a:alphaModFix/>
          </a:blip>
          <a:stretch>
            <a:fillRect/>
          </a:stretch>
        </p:blipFill>
        <p:spPr>
          <a:xfrm>
            <a:off x="2262201" y="4627126"/>
            <a:ext cx="363574" cy="363574"/>
          </a:xfrm>
          <a:prstGeom prst="rect">
            <a:avLst/>
          </a:prstGeom>
          <a:noFill/>
          <a:ln>
            <a:noFill/>
          </a:ln>
        </p:spPr>
      </p:pic>
      <p:pic>
        <p:nvPicPr>
          <p:cNvPr id="200" name="Google Shape;200;p26" title="Paper (1).png"/>
          <p:cNvPicPr preferRelativeResize="0"/>
          <p:nvPr/>
        </p:nvPicPr>
        <p:blipFill>
          <a:blip r:embed="rId6">
            <a:alphaModFix/>
          </a:blip>
          <a:stretch>
            <a:fillRect/>
          </a:stretch>
        </p:blipFill>
        <p:spPr>
          <a:xfrm>
            <a:off x="5612300" y="1289850"/>
            <a:ext cx="3153100" cy="222924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Thank You!</a:t>
            </a:r>
            <a:endParaRPr u="sng">
              <a:latin typeface="Comic Sans MS"/>
              <a:ea typeface="Comic Sans MS"/>
              <a:cs typeface="Comic Sans MS"/>
              <a:sym typeface="Comic Sans MS"/>
            </a:endParaRPr>
          </a:p>
        </p:txBody>
      </p:sp>
      <p:pic>
        <p:nvPicPr>
          <p:cNvPr id="206" name="Google Shape;206;p27"/>
          <p:cNvPicPr preferRelativeResize="0"/>
          <p:nvPr/>
        </p:nvPicPr>
        <p:blipFill>
          <a:blip r:embed="rId3">
            <a:alphaModFix/>
          </a:blip>
          <a:stretch>
            <a:fillRect/>
          </a:stretch>
        </p:blipFill>
        <p:spPr>
          <a:xfrm>
            <a:off x="6818698" y="69100"/>
            <a:ext cx="2171925" cy="1510475"/>
          </a:xfrm>
          <a:prstGeom prst="rect">
            <a:avLst/>
          </a:prstGeom>
          <a:noFill/>
          <a:ln>
            <a:noFill/>
          </a:ln>
        </p:spPr>
      </p:pic>
      <p:sp>
        <p:nvSpPr>
          <p:cNvPr id="207" name="Google Shape;207;p27"/>
          <p:cNvSpPr txBox="1"/>
          <p:nvPr/>
        </p:nvSpPr>
        <p:spPr>
          <a:xfrm>
            <a:off x="604600" y="1766500"/>
            <a:ext cx="3513300" cy="23397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Thank you</a:t>
            </a:r>
            <a:endParaRPr b="1" sz="1000" u="sng">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Thank you for listening to our presentation! We hope that you have enjoyed seeing all the wonderful things we have being doing as part of the Eco Committee in Blackwood Primary School. </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look forward to continuing our hard work and being able to share our future work with you and everyone else at Blackwood Primary School.</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hope we have done enough to earn the Green Flag so that we can display it proudly so everyone can see. We look forward to hearing your feedback!</a:t>
            </a:r>
            <a:endParaRPr b="1" sz="1000">
              <a:latin typeface="Nunito"/>
              <a:ea typeface="Nunito"/>
              <a:cs typeface="Nunito"/>
              <a:sym typeface="Nunito"/>
            </a:endParaRPr>
          </a:p>
        </p:txBody>
      </p:sp>
      <p:pic>
        <p:nvPicPr>
          <p:cNvPr id="208" name="Google Shape;208;p27"/>
          <p:cNvPicPr preferRelativeResize="0"/>
          <p:nvPr/>
        </p:nvPicPr>
        <p:blipFill rotWithShape="1">
          <a:blip r:embed="rId4">
            <a:alphaModFix/>
          </a:blip>
          <a:srcRect b="6932" l="3775" r="12126" t="12919"/>
          <a:stretch/>
        </p:blipFill>
        <p:spPr>
          <a:xfrm>
            <a:off x="5138750" y="1766493"/>
            <a:ext cx="3273350" cy="2339700"/>
          </a:xfrm>
          <a:prstGeom prst="rect">
            <a:avLst/>
          </a:prstGeom>
          <a:noFill/>
          <a:ln cap="flat" cmpd="sng" w="38100">
            <a:solidFill>
              <a:srgbClr val="00FF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Our Eco Committee</a:t>
            </a:r>
            <a:endParaRPr u="sng">
              <a:latin typeface="Comic Sans MS"/>
              <a:ea typeface="Comic Sans MS"/>
              <a:cs typeface="Comic Sans MS"/>
              <a:sym typeface="Comic Sans MS"/>
            </a:endParaRPr>
          </a:p>
        </p:txBody>
      </p:sp>
      <p:pic>
        <p:nvPicPr>
          <p:cNvPr id="61" name="Google Shape;61;p14"/>
          <p:cNvPicPr preferRelativeResize="0"/>
          <p:nvPr/>
        </p:nvPicPr>
        <p:blipFill>
          <a:blip r:embed="rId3">
            <a:alphaModFix/>
          </a:blip>
          <a:stretch>
            <a:fillRect/>
          </a:stretch>
        </p:blipFill>
        <p:spPr>
          <a:xfrm>
            <a:off x="6818698" y="69100"/>
            <a:ext cx="2171925" cy="1510475"/>
          </a:xfrm>
          <a:prstGeom prst="rect">
            <a:avLst/>
          </a:prstGeom>
          <a:noFill/>
          <a:ln>
            <a:noFill/>
          </a:ln>
        </p:spPr>
      </p:pic>
      <p:grpSp>
        <p:nvGrpSpPr>
          <p:cNvPr id="62" name="Google Shape;62;p14"/>
          <p:cNvGrpSpPr/>
          <p:nvPr/>
        </p:nvGrpSpPr>
        <p:grpSpPr>
          <a:xfrm>
            <a:off x="2576325" y="1730150"/>
            <a:ext cx="2172000" cy="2040050"/>
            <a:chOff x="3109725" y="1730150"/>
            <a:chExt cx="2172000" cy="2040050"/>
          </a:xfrm>
        </p:grpSpPr>
        <p:pic>
          <p:nvPicPr>
            <p:cNvPr id="63" name="Google Shape;63;p14"/>
            <p:cNvPicPr preferRelativeResize="0"/>
            <p:nvPr/>
          </p:nvPicPr>
          <p:blipFill>
            <a:blip r:embed="rId4">
              <a:alphaModFix/>
            </a:blip>
            <a:stretch>
              <a:fillRect/>
            </a:stretch>
          </p:blipFill>
          <p:spPr>
            <a:xfrm>
              <a:off x="3109736" y="1730150"/>
              <a:ext cx="1872664" cy="1397075"/>
            </a:xfrm>
            <a:prstGeom prst="rect">
              <a:avLst/>
            </a:prstGeom>
            <a:noFill/>
            <a:ln cap="flat" cmpd="sng" w="38100">
              <a:solidFill>
                <a:srgbClr val="00FF00"/>
              </a:solidFill>
              <a:prstDash val="solid"/>
              <a:round/>
              <a:headEnd len="sm" w="sm" type="none"/>
              <a:tailEnd len="sm" w="sm" type="none"/>
            </a:ln>
          </p:spPr>
        </p:pic>
        <p:sp>
          <p:nvSpPr>
            <p:cNvPr id="64" name="Google Shape;64;p14"/>
            <p:cNvSpPr txBox="1"/>
            <p:nvPr/>
          </p:nvSpPr>
          <p:spPr>
            <a:xfrm>
              <a:off x="3109725" y="3452800"/>
              <a:ext cx="21720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2022-2023</a:t>
              </a:r>
              <a:endParaRPr b="1" sz="1800">
                <a:solidFill>
                  <a:schemeClr val="dk1"/>
                </a:solidFill>
                <a:latin typeface="Comic Sans MS"/>
                <a:ea typeface="Comic Sans MS"/>
                <a:cs typeface="Comic Sans MS"/>
                <a:sym typeface="Comic Sans MS"/>
              </a:endParaRPr>
            </a:p>
          </p:txBody>
        </p:sp>
      </p:grpSp>
      <p:grpSp>
        <p:nvGrpSpPr>
          <p:cNvPr id="65" name="Google Shape;65;p14"/>
          <p:cNvGrpSpPr/>
          <p:nvPr/>
        </p:nvGrpSpPr>
        <p:grpSpPr>
          <a:xfrm>
            <a:off x="260325" y="1730168"/>
            <a:ext cx="2172000" cy="1990571"/>
            <a:chOff x="260325" y="1730150"/>
            <a:chExt cx="2172000" cy="1964250"/>
          </a:xfrm>
        </p:grpSpPr>
        <p:pic>
          <p:nvPicPr>
            <p:cNvPr id="66" name="Google Shape;66;p14"/>
            <p:cNvPicPr preferRelativeResize="0"/>
            <p:nvPr/>
          </p:nvPicPr>
          <p:blipFill>
            <a:blip r:embed="rId5">
              <a:alphaModFix/>
            </a:blip>
            <a:stretch>
              <a:fillRect/>
            </a:stretch>
          </p:blipFill>
          <p:spPr>
            <a:xfrm>
              <a:off x="347275" y="1730150"/>
              <a:ext cx="1998120" cy="1323600"/>
            </a:xfrm>
            <a:prstGeom prst="rect">
              <a:avLst/>
            </a:prstGeom>
            <a:noFill/>
            <a:ln cap="flat" cmpd="sng" w="38100">
              <a:solidFill>
                <a:srgbClr val="00FF00"/>
              </a:solidFill>
              <a:prstDash val="solid"/>
              <a:round/>
              <a:headEnd len="sm" w="sm" type="none"/>
              <a:tailEnd len="sm" w="sm" type="none"/>
            </a:ln>
          </p:spPr>
        </p:pic>
        <p:sp>
          <p:nvSpPr>
            <p:cNvPr id="67" name="Google Shape;67;p14"/>
            <p:cNvSpPr txBox="1"/>
            <p:nvPr/>
          </p:nvSpPr>
          <p:spPr>
            <a:xfrm>
              <a:off x="260325" y="3377000"/>
              <a:ext cx="21720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2021-2022</a:t>
              </a:r>
              <a:endParaRPr b="1" sz="1800">
                <a:solidFill>
                  <a:schemeClr val="dk1"/>
                </a:solidFill>
                <a:latin typeface="Comic Sans MS"/>
                <a:ea typeface="Comic Sans MS"/>
                <a:cs typeface="Comic Sans MS"/>
                <a:sym typeface="Comic Sans MS"/>
              </a:endParaRPr>
            </a:p>
          </p:txBody>
        </p:sp>
      </p:grpSp>
      <p:grpSp>
        <p:nvGrpSpPr>
          <p:cNvPr id="68" name="Google Shape;68;p14"/>
          <p:cNvGrpSpPr/>
          <p:nvPr/>
        </p:nvGrpSpPr>
        <p:grpSpPr>
          <a:xfrm>
            <a:off x="4672125" y="1730150"/>
            <a:ext cx="2243225" cy="2106725"/>
            <a:chOff x="4824525" y="1730150"/>
            <a:chExt cx="2243225" cy="2106725"/>
          </a:xfrm>
        </p:grpSpPr>
        <p:pic>
          <p:nvPicPr>
            <p:cNvPr id="69" name="Google Shape;69;p14"/>
            <p:cNvPicPr preferRelativeResize="0"/>
            <p:nvPr/>
          </p:nvPicPr>
          <p:blipFill>
            <a:blip r:embed="rId6">
              <a:alphaModFix/>
            </a:blip>
            <a:stretch>
              <a:fillRect/>
            </a:stretch>
          </p:blipFill>
          <p:spPr>
            <a:xfrm>
              <a:off x="4895825" y="1730150"/>
              <a:ext cx="2171925" cy="1438705"/>
            </a:xfrm>
            <a:prstGeom prst="rect">
              <a:avLst/>
            </a:prstGeom>
            <a:noFill/>
            <a:ln cap="flat" cmpd="sng" w="38100">
              <a:solidFill>
                <a:srgbClr val="00FF00"/>
              </a:solidFill>
              <a:prstDash val="solid"/>
              <a:round/>
              <a:headEnd len="sm" w="sm" type="none"/>
              <a:tailEnd len="sm" w="sm" type="none"/>
            </a:ln>
          </p:spPr>
        </p:pic>
        <p:sp>
          <p:nvSpPr>
            <p:cNvPr id="70" name="Google Shape;70;p14"/>
            <p:cNvSpPr txBox="1"/>
            <p:nvPr/>
          </p:nvSpPr>
          <p:spPr>
            <a:xfrm>
              <a:off x="4824525" y="3519475"/>
              <a:ext cx="21720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2023-2024</a:t>
              </a:r>
              <a:endParaRPr b="1" sz="1800">
                <a:solidFill>
                  <a:schemeClr val="dk1"/>
                </a:solidFill>
                <a:latin typeface="Comic Sans MS"/>
                <a:ea typeface="Comic Sans MS"/>
                <a:cs typeface="Comic Sans MS"/>
                <a:sym typeface="Comic Sans MS"/>
              </a:endParaRPr>
            </a:p>
          </p:txBody>
        </p:sp>
      </p:grpSp>
      <p:sp>
        <p:nvSpPr>
          <p:cNvPr id="71" name="Google Shape;71;p14"/>
          <p:cNvSpPr txBox="1"/>
          <p:nvPr/>
        </p:nvSpPr>
        <p:spPr>
          <a:xfrm>
            <a:off x="6746025" y="3519475"/>
            <a:ext cx="2172000" cy="31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ic Sans MS"/>
                <a:ea typeface="Comic Sans MS"/>
                <a:cs typeface="Comic Sans MS"/>
                <a:sym typeface="Comic Sans MS"/>
              </a:rPr>
              <a:t>2024-2025</a:t>
            </a:r>
            <a:endParaRPr b="1" sz="1800">
              <a:solidFill>
                <a:schemeClr val="dk1"/>
              </a:solidFill>
              <a:latin typeface="Comic Sans MS"/>
              <a:ea typeface="Comic Sans MS"/>
              <a:cs typeface="Comic Sans MS"/>
              <a:sym typeface="Comic Sans MS"/>
            </a:endParaRPr>
          </a:p>
        </p:txBody>
      </p:sp>
      <p:pic>
        <p:nvPicPr>
          <p:cNvPr id="72" name="Google Shape;72;p14"/>
          <p:cNvPicPr preferRelativeResize="0"/>
          <p:nvPr/>
        </p:nvPicPr>
        <p:blipFill rotWithShape="1">
          <a:blip r:embed="rId7">
            <a:alphaModFix/>
          </a:blip>
          <a:srcRect b="6932" l="3775" r="12126" t="12919"/>
          <a:stretch/>
        </p:blipFill>
        <p:spPr>
          <a:xfrm>
            <a:off x="6972075" y="1730150"/>
            <a:ext cx="2113234" cy="1510475"/>
          </a:xfrm>
          <a:prstGeom prst="rect">
            <a:avLst/>
          </a:prstGeom>
          <a:noFill/>
          <a:ln cap="flat" cmpd="sng" w="38100">
            <a:solidFill>
              <a:srgbClr val="00FF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1593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220" u="sng">
                <a:latin typeface="Comic Sans MS"/>
                <a:ea typeface="Comic Sans MS"/>
                <a:cs typeface="Comic Sans MS"/>
                <a:sym typeface="Comic Sans MS"/>
              </a:rPr>
              <a:t>Why we wanted to be an Eco </a:t>
            </a:r>
            <a:r>
              <a:rPr lang="en" sz="2220" u="sng">
                <a:latin typeface="Comic Sans MS"/>
                <a:ea typeface="Comic Sans MS"/>
                <a:cs typeface="Comic Sans MS"/>
                <a:sym typeface="Comic Sans MS"/>
              </a:rPr>
              <a:t>Member</a:t>
            </a:r>
            <a:endParaRPr sz="2220" u="sng">
              <a:latin typeface="Comic Sans MS"/>
              <a:ea typeface="Comic Sans MS"/>
              <a:cs typeface="Comic Sans MS"/>
              <a:sym typeface="Comic Sans MS"/>
            </a:endParaRPr>
          </a:p>
        </p:txBody>
      </p:sp>
      <p:pic>
        <p:nvPicPr>
          <p:cNvPr id="78" name="Google Shape;78;p15"/>
          <p:cNvPicPr preferRelativeResize="0"/>
          <p:nvPr/>
        </p:nvPicPr>
        <p:blipFill>
          <a:blip r:embed="rId3">
            <a:alphaModFix/>
          </a:blip>
          <a:stretch>
            <a:fillRect/>
          </a:stretch>
        </p:blipFill>
        <p:spPr>
          <a:xfrm>
            <a:off x="6818698" y="69100"/>
            <a:ext cx="2171925" cy="1510475"/>
          </a:xfrm>
          <a:prstGeom prst="rect">
            <a:avLst/>
          </a:prstGeom>
          <a:noFill/>
          <a:ln>
            <a:noFill/>
          </a:ln>
        </p:spPr>
      </p:pic>
      <p:sp>
        <p:nvSpPr>
          <p:cNvPr id="79" name="Google Shape;79;p15"/>
          <p:cNvSpPr/>
          <p:nvPr/>
        </p:nvSpPr>
        <p:spPr>
          <a:xfrm>
            <a:off x="2815825" y="3254375"/>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“I always try to make sure I make the right choice to help our planet.”</a:t>
            </a:r>
            <a:endParaRPr>
              <a:latin typeface="Comic Sans MS"/>
              <a:ea typeface="Comic Sans MS"/>
              <a:cs typeface="Comic Sans MS"/>
              <a:sym typeface="Comic Sans MS"/>
            </a:endParaRPr>
          </a:p>
        </p:txBody>
      </p:sp>
      <p:sp>
        <p:nvSpPr>
          <p:cNvPr id="80" name="Google Shape;80;p15"/>
          <p:cNvSpPr/>
          <p:nvPr/>
        </p:nvSpPr>
        <p:spPr>
          <a:xfrm>
            <a:off x="4452550" y="1168000"/>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“I want to inspire people to look after our planet.”</a:t>
            </a:r>
            <a:endParaRPr>
              <a:latin typeface="Comic Sans MS"/>
              <a:ea typeface="Comic Sans MS"/>
              <a:cs typeface="Comic Sans MS"/>
              <a:sym typeface="Comic Sans MS"/>
            </a:endParaRPr>
          </a:p>
        </p:txBody>
      </p:sp>
      <p:sp>
        <p:nvSpPr>
          <p:cNvPr id="81" name="Google Shape;81;p15"/>
          <p:cNvSpPr/>
          <p:nvPr/>
        </p:nvSpPr>
        <p:spPr>
          <a:xfrm>
            <a:off x="5606650" y="3254375"/>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omic Sans MS"/>
                <a:ea typeface="Comic Sans MS"/>
                <a:cs typeface="Comic Sans MS"/>
                <a:sym typeface="Comic Sans MS"/>
              </a:rPr>
              <a:t>“I love working as a team to help other people. I also love nature and want to keep it nice and tidy.”</a:t>
            </a:r>
            <a:endParaRPr sz="1200">
              <a:latin typeface="Comic Sans MS"/>
              <a:ea typeface="Comic Sans MS"/>
              <a:cs typeface="Comic Sans MS"/>
              <a:sym typeface="Comic Sans MS"/>
            </a:endParaRPr>
          </a:p>
        </p:txBody>
      </p:sp>
      <p:sp>
        <p:nvSpPr>
          <p:cNvPr id="82" name="Google Shape;82;p15"/>
          <p:cNvSpPr/>
          <p:nvPr/>
        </p:nvSpPr>
        <p:spPr>
          <a:xfrm>
            <a:off x="1695850" y="1168000"/>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“I want to be able to make a difference and keep our </a:t>
            </a:r>
            <a:r>
              <a:rPr lang="en">
                <a:latin typeface="Comic Sans MS"/>
                <a:ea typeface="Comic Sans MS"/>
                <a:cs typeface="Comic Sans MS"/>
                <a:sym typeface="Comic Sans MS"/>
              </a:rPr>
              <a:t>environment</a:t>
            </a:r>
            <a:r>
              <a:rPr lang="en">
                <a:latin typeface="Comic Sans MS"/>
                <a:ea typeface="Comic Sans MS"/>
                <a:cs typeface="Comic Sans MS"/>
                <a:sym typeface="Comic Sans MS"/>
              </a:rPr>
              <a:t> clean.”</a:t>
            </a:r>
            <a:endParaRPr>
              <a:latin typeface="Comic Sans MS"/>
              <a:ea typeface="Comic Sans MS"/>
              <a:cs typeface="Comic Sans MS"/>
              <a:sym typeface="Comic Sans MS"/>
            </a:endParaRPr>
          </a:p>
        </p:txBody>
      </p:sp>
      <p:sp>
        <p:nvSpPr>
          <p:cNvPr id="83" name="Google Shape;83;p15"/>
          <p:cNvSpPr/>
          <p:nvPr/>
        </p:nvSpPr>
        <p:spPr>
          <a:xfrm>
            <a:off x="7135125" y="1449375"/>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“I like learning new skills and working with my friends.”</a:t>
            </a:r>
            <a:endParaRPr>
              <a:latin typeface="Comic Sans MS"/>
              <a:ea typeface="Comic Sans MS"/>
              <a:cs typeface="Comic Sans MS"/>
              <a:sym typeface="Comic Sans MS"/>
            </a:endParaRPr>
          </a:p>
        </p:txBody>
      </p:sp>
      <p:sp>
        <p:nvSpPr>
          <p:cNvPr id="84" name="Google Shape;84;p15"/>
          <p:cNvSpPr/>
          <p:nvPr/>
        </p:nvSpPr>
        <p:spPr>
          <a:xfrm>
            <a:off x="159300" y="3070200"/>
            <a:ext cx="1855500" cy="15105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omic Sans MS"/>
                <a:ea typeface="Comic Sans MS"/>
                <a:cs typeface="Comic Sans MS"/>
                <a:sym typeface="Comic Sans MS"/>
              </a:rPr>
              <a:t>“I get to work with different </a:t>
            </a:r>
            <a:r>
              <a:rPr lang="en" sz="1200">
                <a:latin typeface="Comic Sans MS"/>
                <a:ea typeface="Comic Sans MS"/>
                <a:cs typeface="Comic Sans MS"/>
                <a:sym typeface="Comic Sans MS"/>
              </a:rPr>
              <a:t>people</a:t>
            </a:r>
            <a:r>
              <a:rPr lang="en" sz="1200">
                <a:latin typeface="Comic Sans MS"/>
                <a:ea typeface="Comic Sans MS"/>
                <a:cs typeface="Comic Sans MS"/>
                <a:sym typeface="Comic Sans MS"/>
              </a:rPr>
              <a:t> and doing things that are good for our school.”</a:t>
            </a:r>
            <a:endParaRPr sz="1200">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solidFill>
                  <a:schemeClr val="hlink"/>
                </a:solidFill>
                <a:latin typeface="Comic Sans MS"/>
                <a:ea typeface="Comic Sans MS"/>
                <a:cs typeface="Comic Sans MS"/>
                <a:sym typeface="Comic Sans MS"/>
                <a:hlinkClick r:id="rId3"/>
              </a:rPr>
              <a:t>Our Action Plan</a:t>
            </a:r>
            <a:endParaRPr>
              <a:latin typeface="Comic Sans MS"/>
              <a:ea typeface="Comic Sans MS"/>
              <a:cs typeface="Comic Sans MS"/>
              <a:sym typeface="Comic Sans MS"/>
            </a:endParaRPr>
          </a:p>
        </p:txBody>
      </p:sp>
      <p:pic>
        <p:nvPicPr>
          <p:cNvPr id="90" name="Google Shape;90;p16"/>
          <p:cNvPicPr preferRelativeResize="0"/>
          <p:nvPr/>
        </p:nvPicPr>
        <p:blipFill>
          <a:blip r:embed="rId4">
            <a:alphaModFix/>
          </a:blip>
          <a:stretch>
            <a:fillRect/>
          </a:stretch>
        </p:blipFill>
        <p:spPr>
          <a:xfrm>
            <a:off x="6818698" y="69100"/>
            <a:ext cx="2171925" cy="1510475"/>
          </a:xfrm>
          <a:prstGeom prst="rect">
            <a:avLst/>
          </a:prstGeom>
          <a:noFill/>
          <a:ln>
            <a:noFill/>
          </a:ln>
        </p:spPr>
      </p:pic>
      <p:sp>
        <p:nvSpPr>
          <p:cNvPr id="91" name="Google Shape;91;p16"/>
          <p:cNvSpPr txBox="1"/>
          <p:nvPr/>
        </p:nvSpPr>
        <p:spPr>
          <a:xfrm>
            <a:off x="253100" y="1370525"/>
            <a:ext cx="2463600" cy="35865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solidFill>
                  <a:srgbClr val="000000"/>
                </a:solidFill>
                <a:latin typeface="Nunito"/>
                <a:ea typeface="Nunito"/>
                <a:cs typeface="Nunito"/>
                <a:sym typeface="Nunito"/>
              </a:rPr>
              <a:t>Our </a:t>
            </a:r>
            <a:r>
              <a:rPr b="1" lang="en" sz="1000" u="sng">
                <a:latin typeface="Nunito"/>
                <a:ea typeface="Nunito"/>
                <a:cs typeface="Nunito"/>
                <a:sym typeface="Nunito"/>
              </a:rPr>
              <a:t>Action Plan</a:t>
            </a:r>
            <a:r>
              <a:rPr b="1" lang="en" sz="1000" u="sng">
                <a:solidFill>
                  <a:srgbClr val="000000"/>
                </a:solidFill>
                <a:latin typeface="Nunito"/>
                <a:ea typeface="Nunito"/>
                <a:cs typeface="Nunito"/>
                <a:sym typeface="Nunito"/>
              </a:rPr>
              <a:t>:</a:t>
            </a:r>
            <a:endParaRPr b="1" sz="10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compl</a:t>
            </a:r>
            <a:r>
              <a:rPr b="1" lang="en" sz="1000">
                <a:latin typeface="Nunito"/>
                <a:ea typeface="Nunito"/>
                <a:cs typeface="Nunito"/>
                <a:sym typeface="Nunito"/>
              </a:rPr>
              <a:t>ete an annual environmental review to help us come up with our action plan as a team. Mr Davies then creates a document so Mrs Davies knows what we have planned.</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a:t>
            </a:r>
            <a:r>
              <a:rPr b="1" lang="en" sz="1000">
                <a:latin typeface="Nunito"/>
                <a:ea typeface="Nunito"/>
                <a:cs typeface="Nunito"/>
                <a:sym typeface="Nunito"/>
              </a:rPr>
              <a:t>hen the term comes to an end we meet with Mr Davies to evaluate whether we have </a:t>
            </a:r>
            <a:r>
              <a:rPr b="1" lang="en" sz="1000">
                <a:latin typeface="Nunito"/>
                <a:ea typeface="Nunito"/>
                <a:cs typeface="Nunito"/>
                <a:sym typeface="Nunito"/>
              </a:rPr>
              <a:t>achieved</a:t>
            </a:r>
            <a:r>
              <a:rPr b="1" lang="en" sz="1000">
                <a:latin typeface="Nunito"/>
                <a:ea typeface="Nunito"/>
                <a:cs typeface="Nunito"/>
                <a:sym typeface="Nunito"/>
              </a:rPr>
              <a:t> our targets. </a:t>
            </a:r>
            <a:endParaRPr b="1" sz="1000">
              <a:latin typeface="Nunito"/>
              <a:ea typeface="Nunito"/>
              <a:cs typeface="Nunito"/>
              <a:sym typeface="Nunito"/>
            </a:endParaRPr>
          </a:p>
          <a:p>
            <a:pPr indent="0" lvl="0" marL="0" rtl="0" algn="l">
              <a:lnSpc>
                <a:spcPct val="115000"/>
              </a:lnSpc>
              <a:spcBef>
                <a:spcPts val="1200"/>
              </a:spcBef>
              <a:spcAft>
                <a:spcPts val="0"/>
              </a:spcAft>
              <a:buNone/>
            </a:pPr>
            <a:r>
              <a:rPr b="1" lang="en" sz="1000">
                <a:latin typeface="Nunito"/>
                <a:ea typeface="Nunito"/>
                <a:cs typeface="Nunito"/>
                <a:sym typeface="Nunito"/>
              </a:rPr>
              <a:t>We use </a:t>
            </a:r>
            <a:r>
              <a:rPr b="1" lang="en" sz="1000">
                <a:latin typeface="Nunito"/>
                <a:ea typeface="Nunito"/>
                <a:cs typeface="Nunito"/>
                <a:sym typeface="Nunito"/>
              </a:rPr>
              <a:t>this</a:t>
            </a:r>
            <a:r>
              <a:rPr b="1" lang="en" sz="1000">
                <a:latin typeface="Nunito"/>
                <a:ea typeface="Nunito"/>
                <a:cs typeface="Nunito"/>
                <a:sym typeface="Nunito"/>
              </a:rPr>
              <a:t> evaluation to make any changes to our future targets and to come up </a:t>
            </a:r>
            <a:r>
              <a:rPr b="1" lang="en" sz="1000">
                <a:latin typeface="Nunito"/>
                <a:ea typeface="Nunito"/>
                <a:cs typeface="Nunito"/>
                <a:sym typeface="Nunito"/>
              </a:rPr>
              <a:t>with</a:t>
            </a:r>
            <a:r>
              <a:rPr b="1" lang="en" sz="1000">
                <a:latin typeface="Nunito"/>
                <a:ea typeface="Nunito"/>
                <a:cs typeface="Nunito"/>
                <a:sym typeface="Nunito"/>
              </a:rPr>
              <a:t> ideas of what we need to do next.</a:t>
            </a:r>
            <a:endParaRPr b="1" sz="1000">
              <a:latin typeface="Nunito"/>
              <a:ea typeface="Nunito"/>
              <a:cs typeface="Nunito"/>
              <a:sym typeface="Nunito"/>
            </a:endParaRPr>
          </a:p>
          <a:p>
            <a:pPr indent="0" lvl="0" marL="0" rtl="0" algn="l">
              <a:lnSpc>
                <a:spcPct val="115000"/>
              </a:lnSpc>
              <a:spcBef>
                <a:spcPts val="1200"/>
              </a:spcBef>
              <a:spcAft>
                <a:spcPts val="1200"/>
              </a:spcAft>
              <a:buNone/>
            </a:pPr>
            <a:r>
              <a:t/>
            </a:r>
            <a:endParaRPr b="1" sz="1000">
              <a:solidFill>
                <a:srgbClr val="000000"/>
              </a:solidFill>
              <a:latin typeface="Nunito"/>
              <a:ea typeface="Nunito"/>
              <a:cs typeface="Nunito"/>
              <a:sym typeface="Nunito"/>
            </a:endParaRPr>
          </a:p>
        </p:txBody>
      </p:sp>
      <p:pic>
        <p:nvPicPr>
          <p:cNvPr id="92" name="Google Shape;92;p16"/>
          <p:cNvPicPr preferRelativeResize="0"/>
          <p:nvPr/>
        </p:nvPicPr>
        <p:blipFill>
          <a:blip r:embed="rId5">
            <a:alphaModFix/>
          </a:blip>
          <a:stretch>
            <a:fillRect/>
          </a:stretch>
        </p:blipFill>
        <p:spPr>
          <a:xfrm>
            <a:off x="2869100" y="1731975"/>
            <a:ext cx="6122501" cy="3135988"/>
          </a:xfrm>
          <a:prstGeom prst="rect">
            <a:avLst/>
          </a:prstGeom>
          <a:noFill/>
          <a:ln cap="flat" cmpd="sng" w="38100">
            <a:solidFill>
              <a:srgbClr val="00FF00"/>
            </a:solidFill>
            <a:prstDash val="solid"/>
            <a:round/>
            <a:headEnd len="sm" w="sm" type="none"/>
            <a:tailEnd len="sm" w="sm" type="none"/>
          </a:ln>
        </p:spPr>
      </p:pic>
      <p:pic>
        <p:nvPicPr>
          <p:cNvPr descr="Action Plan - Free of Charge Creative Commons Highway sign image" id="93" name="Google Shape;93;p16"/>
          <p:cNvPicPr preferRelativeResize="0"/>
          <p:nvPr/>
        </p:nvPicPr>
        <p:blipFill>
          <a:blip r:embed="rId6">
            <a:alphaModFix/>
          </a:blip>
          <a:stretch>
            <a:fillRect/>
          </a:stretch>
        </p:blipFill>
        <p:spPr>
          <a:xfrm>
            <a:off x="1835550" y="4370750"/>
            <a:ext cx="811624" cy="47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What We Do</a:t>
            </a:r>
            <a:endParaRPr u="sng">
              <a:latin typeface="Comic Sans MS"/>
              <a:ea typeface="Comic Sans MS"/>
              <a:cs typeface="Comic Sans MS"/>
              <a:sym typeface="Comic Sans MS"/>
            </a:endParaRPr>
          </a:p>
        </p:txBody>
      </p:sp>
      <p:pic>
        <p:nvPicPr>
          <p:cNvPr id="99" name="Google Shape;99;p17"/>
          <p:cNvPicPr preferRelativeResize="0"/>
          <p:nvPr/>
        </p:nvPicPr>
        <p:blipFill>
          <a:blip r:embed="rId3">
            <a:alphaModFix/>
          </a:blip>
          <a:stretch>
            <a:fillRect/>
          </a:stretch>
        </p:blipFill>
        <p:spPr>
          <a:xfrm>
            <a:off x="7034600" y="69100"/>
            <a:ext cx="1956024" cy="1360325"/>
          </a:xfrm>
          <a:prstGeom prst="rect">
            <a:avLst/>
          </a:prstGeom>
          <a:noFill/>
          <a:ln>
            <a:noFill/>
          </a:ln>
        </p:spPr>
      </p:pic>
      <p:sp>
        <p:nvSpPr>
          <p:cNvPr id="100" name="Google Shape;100;p17"/>
          <p:cNvSpPr txBox="1"/>
          <p:nvPr/>
        </p:nvSpPr>
        <p:spPr>
          <a:xfrm>
            <a:off x="253100" y="1370525"/>
            <a:ext cx="2463600" cy="35634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solidFill>
                  <a:srgbClr val="000000"/>
                </a:solidFill>
                <a:latin typeface="Nunito"/>
                <a:ea typeface="Nunito"/>
                <a:cs typeface="Nunito"/>
                <a:sym typeface="Nunito"/>
              </a:rPr>
              <a:t>Our Roles and Responsibilities:</a:t>
            </a:r>
            <a:endParaRPr b="1" sz="10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recycle waste paper and milk cartons in the school:</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have a rota for the collection of paper waste from each class </a:t>
            </a:r>
            <a:r>
              <a:rPr b="1" lang="en" sz="1000">
                <a:latin typeface="Nunito"/>
                <a:ea typeface="Nunito"/>
                <a:cs typeface="Nunito"/>
                <a:sym typeface="Nunito"/>
              </a:rPr>
              <a:t>every Friday</a:t>
            </a: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a:t>
            </a:r>
            <a:r>
              <a:rPr b="1" lang="en" sz="1000">
                <a:latin typeface="Nunito"/>
                <a:ea typeface="Nunito"/>
                <a:cs typeface="Nunito"/>
                <a:sym typeface="Nunito"/>
              </a:rPr>
              <a:t>are </a:t>
            </a:r>
            <a:r>
              <a:rPr b="1" lang="en" sz="1000">
                <a:latin typeface="Nunito"/>
                <a:ea typeface="Nunito"/>
                <a:cs typeface="Nunito"/>
                <a:sym typeface="Nunito"/>
              </a:rPr>
              <a:t>waiting for our new bins to create a</a:t>
            </a:r>
            <a:r>
              <a:rPr b="1" lang="en" sz="1000">
                <a:solidFill>
                  <a:srgbClr val="000000"/>
                </a:solidFill>
                <a:latin typeface="Nunito"/>
                <a:ea typeface="Nunito"/>
                <a:cs typeface="Nunito"/>
                <a:sym typeface="Nunito"/>
              </a:rPr>
              <a:t> rota for the collection of milk cartons from Foundation Phase and food waste class every day.</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have completed an up to date environmental survey to identify areas we can improve in order to achieve the Green Flag Award.</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1200"/>
              </a:spcAft>
              <a:buNone/>
            </a:pPr>
            <a:r>
              <a:t/>
            </a:r>
            <a:endParaRPr b="1" sz="1000">
              <a:solidFill>
                <a:srgbClr val="000000"/>
              </a:solidFill>
              <a:latin typeface="Nunito"/>
              <a:ea typeface="Nunito"/>
              <a:cs typeface="Nunito"/>
              <a:sym typeface="Nunito"/>
            </a:endParaRPr>
          </a:p>
        </p:txBody>
      </p:sp>
      <p:pic>
        <p:nvPicPr>
          <p:cNvPr id="101" name="Google Shape;101;p17"/>
          <p:cNvPicPr preferRelativeResize="0"/>
          <p:nvPr/>
        </p:nvPicPr>
        <p:blipFill>
          <a:blip r:embed="rId4">
            <a:alphaModFix/>
          </a:blip>
          <a:stretch>
            <a:fillRect/>
          </a:stretch>
        </p:blipFill>
        <p:spPr>
          <a:xfrm>
            <a:off x="1925325" y="4365732"/>
            <a:ext cx="627526" cy="418192"/>
          </a:xfrm>
          <a:prstGeom prst="rect">
            <a:avLst/>
          </a:prstGeom>
          <a:noFill/>
          <a:ln>
            <a:noFill/>
          </a:ln>
        </p:spPr>
      </p:pic>
      <p:sp>
        <p:nvSpPr>
          <p:cNvPr id="102" name="Google Shape;102;p17"/>
          <p:cNvSpPr txBox="1"/>
          <p:nvPr/>
        </p:nvSpPr>
        <p:spPr>
          <a:xfrm>
            <a:off x="5797850" y="1370525"/>
            <a:ext cx="2463600" cy="32094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solidFill>
                  <a:srgbClr val="000000"/>
                </a:solidFill>
                <a:latin typeface="Nunito"/>
                <a:ea typeface="Nunito"/>
                <a:cs typeface="Nunito"/>
                <a:sym typeface="Nunito"/>
              </a:rPr>
              <a:t>Our </a:t>
            </a:r>
            <a:r>
              <a:rPr b="1" lang="en" sz="1000" u="sng">
                <a:latin typeface="Nunito"/>
                <a:ea typeface="Nunito"/>
                <a:cs typeface="Nunito"/>
                <a:sym typeface="Nunito"/>
              </a:rPr>
              <a:t>Meetings</a:t>
            </a:r>
            <a:r>
              <a:rPr b="1" lang="en" sz="1000" u="sng">
                <a:solidFill>
                  <a:srgbClr val="000000"/>
                </a:solidFill>
                <a:latin typeface="Nunito"/>
                <a:ea typeface="Nunito"/>
                <a:cs typeface="Nunito"/>
                <a:sym typeface="Nunito"/>
              </a:rPr>
              <a:t>:</a:t>
            </a:r>
            <a:endParaRPr b="1" sz="10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a:t>
            </a:r>
            <a:r>
              <a:rPr b="1" lang="en" sz="1000">
                <a:latin typeface="Nunito"/>
                <a:ea typeface="Nunito"/>
                <a:cs typeface="Nunito"/>
                <a:sym typeface="Nunito"/>
              </a:rPr>
              <a:t>meet at least </a:t>
            </a:r>
            <a:r>
              <a:rPr b="1" lang="en" sz="1000">
                <a:latin typeface="Nunito"/>
                <a:ea typeface="Nunito"/>
                <a:cs typeface="Nunito"/>
                <a:sym typeface="Nunito"/>
              </a:rPr>
              <a:t>once</a:t>
            </a:r>
            <a:r>
              <a:rPr b="1" lang="en" sz="1000">
                <a:latin typeface="Nunito"/>
                <a:ea typeface="Nunito"/>
                <a:cs typeface="Nunito"/>
                <a:sym typeface="Nunito"/>
              </a:rPr>
              <a:t> per half term to make sure we are aware of what we have planned.</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latin typeface="Nunito"/>
                <a:ea typeface="Nunito"/>
                <a:cs typeface="Nunito"/>
                <a:sym typeface="Nunito"/>
              </a:rPr>
              <a:t>Mr Davies takes meeting notes and keeps a record of them on our school drive.</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a:t>
            </a:r>
            <a:r>
              <a:rPr b="1" lang="en" sz="1000">
                <a:latin typeface="Nunito"/>
                <a:ea typeface="Nunito"/>
                <a:cs typeface="Nunito"/>
                <a:sym typeface="Nunito"/>
              </a:rPr>
              <a:t> decide what we are going to share in our Eco Committee assemblies.</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a:t>
            </a:r>
            <a:r>
              <a:rPr b="1" lang="en" sz="1000">
                <a:latin typeface="Nunito"/>
                <a:ea typeface="Nunito"/>
                <a:cs typeface="Nunito"/>
                <a:sym typeface="Nunito"/>
              </a:rPr>
              <a:t>talk about what we have done throughout the term so we can add it to the Senedd Newsletter.</a:t>
            </a:r>
            <a:endParaRPr b="1" sz="1000">
              <a:solidFill>
                <a:srgbClr val="000000"/>
              </a:solidFill>
              <a:latin typeface="Nunito"/>
              <a:ea typeface="Nunito"/>
              <a:cs typeface="Nunito"/>
              <a:sym typeface="Nunito"/>
            </a:endParaRPr>
          </a:p>
          <a:p>
            <a:pPr indent="0" lvl="0" marL="0" rtl="0" algn="l">
              <a:lnSpc>
                <a:spcPct val="115000"/>
              </a:lnSpc>
              <a:spcBef>
                <a:spcPts val="1200"/>
              </a:spcBef>
              <a:spcAft>
                <a:spcPts val="1200"/>
              </a:spcAft>
              <a:buNone/>
            </a:pPr>
            <a:r>
              <a:t/>
            </a:r>
            <a:endParaRPr b="1" sz="1000">
              <a:solidFill>
                <a:srgbClr val="000000"/>
              </a:solidFill>
              <a:latin typeface="Nunito"/>
              <a:ea typeface="Nunito"/>
              <a:cs typeface="Nunito"/>
              <a:sym typeface="Nunito"/>
            </a:endParaRPr>
          </a:p>
        </p:txBody>
      </p:sp>
      <p:sp>
        <p:nvSpPr>
          <p:cNvPr id="103" name="Google Shape;103;p17"/>
          <p:cNvSpPr txBox="1"/>
          <p:nvPr/>
        </p:nvSpPr>
        <p:spPr>
          <a:xfrm>
            <a:off x="2889550" y="1370525"/>
            <a:ext cx="2463600" cy="20163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How we are elected</a:t>
            </a:r>
            <a:r>
              <a:rPr b="1" lang="en" sz="1000" u="sng">
                <a:solidFill>
                  <a:srgbClr val="000000"/>
                </a:solidFill>
                <a:latin typeface="Nunito"/>
                <a:ea typeface="Nunito"/>
                <a:cs typeface="Nunito"/>
                <a:sym typeface="Nunito"/>
              </a:rPr>
              <a:t>:</a:t>
            </a:r>
            <a:endParaRPr b="1" sz="1000" u="sng">
              <a:solidFill>
                <a:srgbClr val="000000"/>
              </a:solidFill>
              <a:latin typeface="Nunito"/>
              <a:ea typeface="Nunito"/>
              <a:cs typeface="Nunito"/>
              <a:sym typeface="Nunito"/>
            </a:endParaRPr>
          </a:p>
          <a:p>
            <a:pPr indent="0" lvl="0" marL="0" rtl="0" algn="l">
              <a:lnSpc>
                <a:spcPct val="115000"/>
              </a:lnSpc>
              <a:spcBef>
                <a:spcPts val="1200"/>
              </a:spcBef>
              <a:spcAft>
                <a:spcPts val="0"/>
              </a:spcAft>
              <a:buNone/>
            </a:pPr>
            <a:r>
              <a:rPr b="1" lang="en" sz="1000">
                <a:solidFill>
                  <a:srgbClr val="000000"/>
                </a:solidFill>
                <a:latin typeface="Nunito"/>
                <a:ea typeface="Nunito"/>
                <a:cs typeface="Nunito"/>
                <a:sym typeface="Nunito"/>
              </a:rPr>
              <a:t>We </a:t>
            </a:r>
            <a:r>
              <a:rPr b="1" lang="en" sz="1000">
                <a:latin typeface="Nunito"/>
                <a:ea typeface="Nunito"/>
                <a:cs typeface="Nunito"/>
                <a:sym typeface="Nunito"/>
              </a:rPr>
              <a:t>share our ideas and the reasons why we want to be a part of the team in our year groups</a:t>
            </a:r>
            <a:r>
              <a:rPr b="1" lang="en" sz="1000">
                <a:solidFill>
                  <a:srgbClr val="000000"/>
                </a:solidFill>
                <a:latin typeface="Nunito"/>
                <a:ea typeface="Nunito"/>
                <a:cs typeface="Nunito"/>
                <a:sym typeface="Nunito"/>
              </a:rPr>
              <a:t>.</a:t>
            </a:r>
            <a:endParaRPr b="1" sz="1000">
              <a:latin typeface="Nunito"/>
              <a:ea typeface="Nunito"/>
              <a:cs typeface="Nunito"/>
              <a:sym typeface="Nunito"/>
            </a:endParaRPr>
          </a:p>
          <a:p>
            <a:pPr indent="0" lvl="0" marL="0" rtl="0" algn="l">
              <a:lnSpc>
                <a:spcPct val="115000"/>
              </a:lnSpc>
              <a:spcBef>
                <a:spcPts val="1200"/>
              </a:spcBef>
              <a:spcAft>
                <a:spcPts val="0"/>
              </a:spcAft>
              <a:buNone/>
            </a:pPr>
            <a:r>
              <a:rPr b="1" lang="en" sz="1000">
                <a:latin typeface="Nunito"/>
                <a:ea typeface="Nunito"/>
                <a:cs typeface="Nunito"/>
                <a:sym typeface="Nunito"/>
              </a:rPr>
              <a:t>We are voted </a:t>
            </a:r>
            <a:r>
              <a:rPr b="1" lang="en" sz="1000">
                <a:latin typeface="Nunito"/>
                <a:ea typeface="Nunito"/>
                <a:cs typeface="Nunito"/>
                <a:sym typeface="Nunito"/>
              </a:rPr>
              <a:t>anonymously</a:t>
            </a:r>
            <a:r>
              <a:rPr b="1" lang="en" sz="1000">
                <a:latin typeface="Nunito"/>
                <a:ea typeface="Nunito"/>
                <a:cs typeface="Nunito"/>
                <a:sym typeface="Nunito"/>
              </a:rPr>
              <a:t> by our friends and the votes are counted by our teachers.</a:t>
            </a:r>
            <a:endParaRPr b="1" sz="1000">
              <a:latin typeface="Nunito"/>
              <a:ea typeface="Nunito"/>
              <a:cs typeface="Nunito"/>
              <a:sym typeface="Nunito"/>
            </a:endParaRPr>
          </a:p>
          <a:p>
            <a:pPr indent="0" lvl="0" marL="0" rtl="0" algn="l">
              <a:lnSpc>
                <a:spcPct val="115000"/>
              </a:lnSpc>
              <a:spcBef>
                <a:spcPts val="1200"/>
              </a:spcBef>
              <a:spcAft>
                <a:spcPts val="1200"/>
              </a:spcAft>
              <a:buNone/>
            </a:pPr>
            <a:r>
              <a:t/>
            </a:r>
            <a:endParaRPr b="1" sz="1000">
              <a:solidFill>
                <a:srgbClr val="000000"/>
              </a:solidFill>
              <a:latin typeface="Nunito"/>
              <a:ea typeface="Nunito"/>
              <a:cs typeface="Nunito"/>
              <a:sym typeface="Nunito"/>
            </a:endParaRPr>
          </a:p>
        </p:txBody>
      </p:sp>
      <p:pic>
        <p:nvPicPr>
          <p:cNvPr descr="File:Green tick.svg - Wikimedia Commons" id="104" name="Google Shape;104;p17"/>
          <p:cNvPicPr preferRelativeResize="0"/>
          <p:nvPr/>
        </p:nvPicPr>
        <p:blipFill>
          <a:blip r:embed="rId5">
            <a:alphaModFix/>
          </a:blip>
          <a:stretch>
            <a:fillRect/>
          </a:stretch>
        </p:blipFill>
        <p:spPr>
          <a:xfrm>
            <a:off x="4772426" y="2772176"/>
            <a:ext cx="525850" cy="525850"/>
          </a:xfrm>
          <a:prstGeom prst="rect">
            <a:avLst/>
          </a:prstGeom>
          <a:noFill/>
          <a:ln>
            <a:noFill/>
          </a:ln>
        </p:spPr>
      </p:pic>
      <p:pic>
        <p:nvPicPr>
          <p:cNvPr descr="Hand Symbol Free Stock Photo - Public Domain Pictures" id="105" name="Google Shape;105;p17"/>
          <p:cNvPicPr preferRelativeResize="0"/>
          <p:nvPr/>
        </p:nvPicPr>
        <p:blipFill>
          <a:blip r:embed="rId6">
            <a:alphaModFix/>
          </a:blip>
          <a:stretch>
            <a:fillRect/>
          </a:stretch>
        </p:blipFill>
        <p:spPr>
          <a:xfrm>
            <a:off x="7518348" y="4053538"/>
            <a:ext cx="627524" cy="458135"/>
          </a:xfrm>
          <a:prstGeom prst="rect">
            <a:avLst/>
          </a:prstGeom>
          <a:noFill/>
          <a:ln>
            <a:noFill/>
          </a:ln>
        </p:spPr>
      </p:pic>
      <p:pic>
        <p:nvPicPr>
          <p:cNvPr id="106" name="Google Shape;106;p17"/>
          <p:cNvPicPr preferRelativeResize="0"/>
          <p:nvPr/>
        </p:nvPicPr>
        <p:blipFill>
          <a:blip r:embed="rId7">
            <a:alphaModFix/>
          </a:blip>
          <a:stretch>
            <a:fillRect/>
          </a:stretch>
        </p:blipFill>
        <p:spPr>
          <a:xfrm>
            <a:off x="2826962" y="3608249"/>
            <a:ext cx="2696774" cy="1015125"/>
          </a:xfrm>
          <a:prstGeom prst="rect">
            <a:avLst/>
          </a:prstGeom>
          <a:noFill/>
          <a:ln cap="flat" cmpd="sng" w="38100">
            <a:solidFill>
              <a:srgbClr val="00FF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An example of meeting notes</a:t>
            </a:r>
            <a:endParaRPr u="sng">
              <a:latin typeface="Comic Sans MS"/>
              <a:ea typeface="Comic Sans MS"/>
              <a:cs typeface="Comic Sans MS"/>
              <a:sym typeface="Comic Sans MS"/>
            </a:endParaRPr>
          </a:p>
        </p:txBody>
      </p:sp>
      <p:pic>
        <p:nvPicPr>
          <p:cNvPr id="112" name="Google Shape;112;p18"/>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13" name="Google Shape;113;p18"/>
          <p:cNvPicPr preferRelativeResize="0"/>
          <p:nvPr/>
        </p:nvPicPr>
        <p:blipFill>
          <a:blip r:embed="rId4">
            <a:alphaModFix/>
          </a:blip>
          <a:stretch>
            <a:fillRect/>
          </a:stretch>
        </p:blipFill>
        <p:spPr>
          <a:xfrm>
            <a:off x="241700" y="1130425"/>
            <a:ext cx="6398495" cy="3820976"/>
          </a:xfrm>
          <a:prstGeom prst="rect">
            <a:avLst/>
          </a:prstGeom>
          <a:noFill/>
          <a:ln cap="flat" cmpd="sng" w="38100">
            <a:solidFill>
              <a:srgbClr val="00FF00"/>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Recycling unwanted clothes</a:t>
            </a:r>
            <a:endParaRPr u="sng">
              <a:latin typeface="Comic Sans MS"/>
              <a:ea typeface="Comic Sans MS"/>
              <a:cs typeface="Comic Sans MS"/>
              <a:sym typeface="Comic Sans MS"/>
            </a:endParaRPr>
          </a:p>
        </p:txBody>
      </p:sp>
      <p:pic>
        <p:nvPicPr>
          <p:cNvPr id="119" name="Google Shape;119;p19"/>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20" name="Google Shape;120;p19"/>
          <p:cNvPicPr preferRelativeResize="0"/>
          <p:nvPr/>
        </p:nvPicPr>
        <p:blipFill>
          <a:blip r:embed="rId4">
            <a:alphaModFix/>
          </a:blip>
          <a:stretch>
            <a:fillRect/>
          </a:stretch>
        </p:blipFill>
        <p:spPr>
          <a:xfrm>
            <a:off x="6167675" y="1766500"/>
            <a:ext cx="2819525" cy="2103475"/>
          </a:xfrm>
          <a:prstGeom prst="rect">
            <a:avLst/>
          </a:prstGeom>
          <a:noFill/>
          <a:ln cap="flat" cmpd="sng" w="38100">
            <a:solidFill>
              <a:srgbClr val="00FF00"/>
            </a:solidFill>
            <a:prstDash val="solid"/>
            <a:round/>
            <a:headEnd len="sm" w="sm" type="none"/>
            <a:tailEnd len="sm" w="sm" type="none"/>
          </a:ln>
        </p:spPr>
      </p:pic>
      <p:sp>
        <p:nvSpPr>
          <p:cNvPr id="121" name="Google Shape;121;p19"/>
          <p:cNvSpPr txBox="1"/>
          <p:nvPr/>
        </p:nvSpPr>
        <p:spPr>
          <a:xfrm>
            <a:off x="169725" y="1766500"/>
            <a:ext cx="3513300" cy="24936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Unwanted clothing items</a:t>
            </a:r>
            <a:r>
              <a:rPr b="1" lang="en" sz="1000" u="sng">
                <a:solidFill>
                  <a:srgbClr val="000000"/>
                </a:solidFill>
                <a:latin typeface="Nunito"/>
                <a:ea typeface="Nunito"/>
                <a:cs typeface="Nunito"/>
                <a:sym typeface="Nunito"/>
              </a:rPr>
              <a:t>:</a:t>
            </a:r>
            <a:endParaRPr sz="1000" u="sng">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We have recently received a Dragon Bags Drop Box. This allows us to donate unwanted items of clothing to charity and receive a donation to help us improve our school environment.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Since we received the Dragon Bags Drop Box, we have raised nearly £200. This </a:t>
            </a:r>
            <a:r>
              <a:rPr b="1" lang="en" sz="1000">
                <a:latin typeface="Nunito"/>
                <a:ea typeface="Nunito"/>
                <a:cs typeface="Nunito"/>
                <a:sym typeface="Nunito"/>
              </a:rPr>
              <a:t>money</a:t>
            </a:r>
            <a:r>
              <a:rPr b="1" lang="en" sz="1000">
                <a:latin typeface="Nunito"/>
                <a:ea typeface="Nunito"/>
                <a:cs typeface="Nunito"/>
                <a:sym typeface="Nunito"/>
              </a:rPr>
              <a:t> helps us purchase new resources all across our school, to ensure we continue to develop our learning in a variety of ways. </a:t>
            </a:r>
            <a:endParaRPr b="1" sz="1000">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p:txBody>
      </p:sp>
      <p:pic>
        <p:nvPicPr>
          <p:cNvPr id="122" name="Google Shape;122;p19"/>
          <p:cNvPicPr preferRelativeResize="0"/>
          <p:nvPr/>
        </p:nvPicPr>
        <p:blipFill>
          <a:blip r:embed="rId5">
            <a:alphaModFix/>
          </a:blip>
          <a:stretch>
            <a:fillRect/>
          </a:stretch>
        </p:blipFill>
        <p:spPr>
          <a:xfrm>
            <a:off x="3055872" y="3472597"/>
            <a:ext cx="542275" cy="625325"/>
          </a:xfrm>
          <a:prstGeom prst="rect">
            <a:avLst/>
          </a:prstGeom>
          <a:noFill/>
          <a:ln>
            <a:noFill/>
          </a:ln>
        </p:spPr>
      </p:pic>
      <p:pic>
        <p:nvPicPr>
          <p:cNvPr id="123" name="Google Shape;123;p19"/>
          <p:cNvPicPr preferRelativeResize="0"/>
          <p:nvPr/>
        </p:nvPicPr>
        <p:blipFill>
          <a:blip r:embed="rId6">
            <a:alphaModFix/>
          </a:blip>
          <a:stretch>
            <a:fillRect/>
          </a:stretch>
        </p:blipFill>
        <p:spPr>
          <a:xfrm>
            <a:off x="3784838" y="1766505"/>
            <a:ext cx="2196128" cy="1510475"/>
          </a:xfrm>
          <a:prstGeom prst="rect">
            <a:avLst/>
          </a:prstGeom>
          <a:noFill/>
          <a:ln cap="flat" cmpd="sng" w="38100">
            <a:solidFill>
              <a:srgbClr val="00FF00"/>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latin typeface="Comic Sans MS"/>
                <a:ea typeface="Comic Sans MS"/>
                <a:cs typeface="Comic Sans MS"/>
                <a:sym typeface="Comic Sans MS"/>
              </a:rPr>
              <a:t>Emptying the bins</a:t>
            </a:r>
            <a:endParaRPr u="sng">
              <a:latin typeface="Comic Sans MS"/>
              <a:ea typeface="Comic Sans MS"/>
              <a:cs typeface="Comic Sans MS"/>
              <a:sym typeface="Comic Sans MS"/>
            </a:endParaRPr>
          </a:p>
        </p:txBody>
      </p:sp>
      <p:pic>
        <p:nvPicPr>
          <p:cNvPr id="129" name="Google Shape;129;p20"/>
          <p:cNvPicPr preferRelativeResize="0"/>
          <p:nvPr/>
        </p:nvPicPr>
        <p:blipFill>
          <a:blip r:embed="rId3">
            <a:alphaModFix/>
          </a:blip>
          <a:stretch>
            <a:fillRect/>
          </a:stretch>
        </p:blipFill>
        <p:spPr>
          <a:xfrm>
            <a:off x="6818698" y="69100"/>
            <a:ext cx="2171925" cy="1510475"/>
          </a:xfrm>
          <a:prstGeom prst="rect">
            <a:avLst/>
          </a:prstGeom>
          <a:noFill/>
          <a:ln>
            <a:noFill/>
          </a:ln>
        </p:spPr>
      </p:pic>
      <p:pic>
        <p:nvPicPr>
          <p:cNvPr id="130" name="Google Shape;130;p20" title="IMG_0398.JPG"/>
          <p:cNvPicPr preferRelativeResize="0"/>
          <p:nvPr/>
        </p:nvPicPr>
        <p:blipFill>
          <a:blip r:embed="rId4">
            <a:alphaModFix/>
          </a:blip>
          <a:stretch>
            <a:fillRect/>
          </a:stretch>
        </p:blipFill>
        <p:spPr>
          <a:xfrm>
            <a:off x="6860200" y="1579575"/>
            <a:ext cx="2130426" cy="2663024"/>
          </a:xfrm>
          <a:prstGeom prst="rect">
            <a:avLst/>
          </a:prstGeom>
          <a:noFill/>
          <a:ln cap="flat" cmpd="sng" w="38100">
            <a:solidFill>
              <a:srgbClr val="00FF00"/>
            </a:solidFill>
            <a:prstDash val="solid"/>
            <a:round/>
            <a:headEnd len="sm" w="sm" type="none"/>
            <a:tailEnd len="sm" w="sm" type="none"/>
          </a:ln>
        </p:spPr>
      </p:pic>
      <p:sp>
        <p:nvSpPr>
          <p:cNvPr id="131" name="Google Shape;131;p20"/>
          <p:cNvSpPr txBox="1"/>
          <p:nvPr/>
        </p:nvSpPr>
        <p:spPr>
          <a:xfrm>
            <a:off x="604600" y="1766500"/>
            <a:ext cx="3513300" cy="28014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Our bin checks:</a:t>
            </a:r>
            <a:endParaRPr sz="1000" u="sng">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We </a:t>
            </a:r>
            <a:r>
              <a:rPr b="1" lang="en" sz="1000">
                <a:latin typeface="Nunito"/>
                <a:ea typeface="Nunito"/>
                <a:cs typeface="Nunito"/>
                <a:sym typeface="Nunito"/>
              </a:rPr>
              <a:t>complete weekly bin checks to help make sure all the waste is correctly separated so Mr Hook can put it in the correct bin.</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have recently received some new food waste bins to replace old damaged/missing bins.</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are waiting for new plastic and tin waste bins to make sure that we continue separating our waste correctly, </a:t>
            </a:r>
            <a:r>
              <a:rPr b="1" lang="en" sz="1000">
                <a:latin typeface="Nunito"/>
                <a:ea typeface="Nunito"/>
                <a:cs typeface="Nunito"/>
                <a:sym typeface="Nunito"/>
              </a:rPr>
              <a:t>following</a:t>
            </a:r>
            <a:r>
              <a:rPr b="1" lang="en" sz="1000">
                <a:latin typeface="Nunito"/>
                <a:ea typeface="Nunito"/>
                <a:cs typeface="Nunito"/>
                <a:sym typeface="Nunito"/>
              </a:rPr>
              <a:t> the new rules set by the government.</a:t>
            </a:r>
            <a:endParaRPr b="1" sz="1000">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p:txBody>
      </p:sp>
      <p:pic>
        <p:nvPicPr>
          <p:cNvPr descr="Recycle bin icon | Free SVG" id="132" name="Google Shape;132;p20"/>
          <p:cNvPicPr preferRelativeResize="0"/>
          <p:nvPr/>
        </p:nvPicPr>
        <p:blipFill>
          <a:blip r:embed="rId5">
            <a:alphaModFix/>
          </a:blip>
          <a:stretch>
            <a:fillRect/>
          </a:stretch>
        </p:blipFill>
        <p:spPr>
          <a:xfrm>
            <a:off x="3234525" y="3712450"/>
            <a:ext cx="804300" cy="80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1"/>
          <p:cNvSpPr txBox="1"/>
          <p:nvPr>
            <p:ph type="title"/>
          </p:nvPr>
        </p:nvSpPr>
        <p:spPr>
          <a:xfrm>
            <a:off x="159300" y="4450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220" u="sng">
                <a:latin typeface="Comic Sans MS"/>
                <a:ea typeface="Comic Sans MS"/>
                <a:cs typeface="Comic Sans MS"/>
                <a:sym typeface="Comic Sans MS"/>
              </a:rPr>
              <a:t>Our Blackwood Primary School Water Bottles</a:t>
            </a:r>
            <a:endParaRPr sz="2220" u="sng">
              <a:latin typeface="Comic Sans MS"/>
              <a:ea typeface="Comic Sans MS"/>
              <a:cs typeface="Comic Sans MS"/>
              <a:sym typeface="Comic Sans MS"/>
            </a:endParaRPr>
          </a:p>
        </p:txBody>
      </p:sp>
      <p:sp>
        <p:nvSpPr>
          <p:cNvPr id="138" name="Google Shape;138;p21"/>
          <p:cNvSpPr txBox="1"/>
          <p:nvPr>
            <p:ph idx="1" type="body"/>
          </p:nvPr>
        </p:nvSpPr>
        <p:spPr>
          <a:xfrm>
            <a:off x="6260700" y="1398975"/>
            <a:ext cx="2571600" cy="3169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chemeClr val="dk1"/>
                </a:solidFill>
              </a:rPr>
              <a:t>IMAGE HERE</a:t>
            </a:r>
            <a:endParaRPr b="1">
              <a:solidFill>
                <a:schemeClr val="dk1"/>
              </a:solidFill>
            </a:endParaRPr>
          </a:p>
        </p:txBody>
      </p:sp>
      <p:pic>
        <p:nvPicPr>
          <p:cNvPr id="139" name="Google Shape;139;p21"/>
          <p:cNvPicPr preferRelativeResize="0"/>
          <p:nvPr/>
        </p:nvPicPr>
        <p:blipFill>
          <a:blip r:embed="rId3">
            <a:alphaModFix/>
          </a:blip>
          <a:stretch>
            <a:fillRect/>
          </a:stretch>
        </p:blipFill>
        <p:spPr>
          <a:xfrm>
            <a:off x="7363700" y="69100"/>
            <a:ext cx="1626926" cy="1131450"/>
          </a:xfrm>
          <a:prstGeom prst="rect">
            <a:avLst/>
          </a:prstGeom>
          <a:noFill/>
          <a:ln>
            <a:noFill/>
          </a:ln>
        </p:spPr>
      </p:pic>
      <p:sp>
        <p:nvSpPr>
          <p:cNvPr id="140" name="Google Shape;140;p21"/>
          <p:cNvSpPr txBox="1"/>
          <p:nvPr/>
        </p:nvSpPr>
        <p:spPr>
          <a:xfrm>
            <a:off x="604600" y="1766500"/>
            <a:ext cx="3513300" cy="2801400"/>
          </a:xfrm>
          <a:prstGeom prst="rect">
            <a:avLst/>
          </a:prstGeom>
          <a:solidFill>
            <a:srgbClr val="FFFFFF"/>
          </a:solidFill>
          <a:ln cap="flat" cmpd="sng" w="38100">
            <a:solidFill>
              <a:srgbClr val="00FF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000" u="sng">
                <a:latin typeface="Nunito"/>
                <a:ea typeface="Nunito"/>
                <a:cs typeface="Nunito"/>
                <a:sym typeface="Nunito"/>
              </a:rPr>
              <a:t>Water Bottles</a:t>
            </a:r>
            <a:r>
              <a:rPr b="1" lang="en" sz="1000" u="sng">
                <a:latin typeface="Nunito"/>
                <a:ea typeface="Nunito"/>
                <a:cs typeface="Nunito"/>
                <a:sym typeface="Nunito"/>
              </a:rPr>
              <a:t>:</a:t>
            </a:r>
            <a:endParaRPr sz="1000" u="sng">
              <a:solidFill>
                <a:srgbClr val="000000"/>
              </a:solidFill>
              <a:latin typeface="Nunito"/>
              <a:ea typeface="Nunito"/>
              <a:cs typeface="Nunito"/>
              <a:sym typeface="Nunito"/>
            </a:endParaRPr>
          </a:p>
          <a:p>
            <a:pPr indent="0" lvl="0" marL="0" rtl="0" algn="l">
              <a:spcBef>
                <a:spcPts val="0"/>
              </a:spcBef>
              <a:spcAft>
                <a:spcPts val="0"/>
              </a:spcAft>
              <a:buNone/>
            </a:pPr>
            <a:r>
              <a:rPr b="1" lang="en" sz="1000">
                <a:solidFill>
                  <a:srgbClr val="000000"/>
                </a:solidFill>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In the </a:t>
            </a:r>
            <a:r>
              <a:rPr b="1" lang="en" sz="1000">
                <a:latin typeface="Nunito"/>
                <a:ea typeface="Nunito"/>
                <a:cs typeface="Nunito"/>
                <a:sym typeface="Nunito"/>
              </a:rPr>
              <a:t>summer, Mr Davies also took over the Healthy Crew in Blackwood Primary School</a:t>
            </a:r>
            <a:r>
              <a:rPr b="1" lang="en" sz="1000">
                <a:latin typeface="Nunito"/>
                <a:ea typeface="Nunito"/>
                <a:cs typeface="Nunito"/>
                <a:sym typeface="Nunito"/>
              </a:rPr>
              <a:t>.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The Healthy Crew had a huge focus on drinking water in school, rather than drinking </a:t>
            </a:r>
            <a:r>
              <a:rPr b="1" lang="en" sz="1000">
                <a:latin typeface="Nunito"/>
                <a:ea typeface="Nunito"/>
                <a:cs typeface="Nunito"/>
                <a:sym typeface="Nunito"/>
              </a:rPr>
              <a:t>squash</a:t>
            </a:r>
            <a:r>
              <a:rPr b="1" lang="en" sz="1000">
                <a:latin typeface="Nunito"/>
                <a:ea typeface="Nunito"/>
                <a:cs typeface="Nunito"/>
                <a:sym typeface="Nunito"/>
              </a:rPr>
              <a:t> or any other sugary drinks.</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rPr b="1" lang="en" sz="1000">
                <a:latin typeface="Nunito"/>
                <a:ea typeface="Nunito"/>
                <a:cs typeface="Nunito"/>
                <a:sym typeface="Nunito"/>
              </a:rPr>
              <a:t>We decided that the best way to promote this was to create our own reusable school water bottles. These are available to all pupils in the school and since </a:t>
            </a:r>
            <a:r>
              <a:rPr b="1" lang="en" sz="1000">
                <a:latin typeface="Nunito"/>
                <a:ea typeface="Nunito"/>
                <a:cs typeface="Nunito"/>
                <a:sym typeface="Nunito"/>
              </a:rPr>
              <a:t>launching</a:t>
            </a:r>
            <a:r>
              <a:rPr b="1" lang="en" sz="1000">
                <a:latin typeface="Nunito"/>
                <a:ea typeface="Nunito"/>
                <a:cs typeface="Nunito"/>
                <a:sym typeface="Nunito"/>
              </a:rPr>
              <a:t> them, we have raised £100. </a:t>
            </a:r>
            <a:endParaRPr b="1" sz="1000">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solidFill>
                <a:srgbClr val="000000"/>
              </a:solidFill>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a:p>
            <a:pPr indent="0" lvl="0" marL="0" rtl="0" algn="l">
              <a:spcBef>
                <a:spcPts val="0"/>
              </a:spcBef>
              <a:spcAft>
                <a:spcPts val="0"/>
              </a:spcAft>
              <a:buNone/>
            </a:pPr>
            <a:r>
              <a:t/>
            </a:r>
            <a:endParaRPr b="1" sz="1000">
              <a:latin typeface="Nunito"/>
              <a:ea typeface="Nunito"/>
              <a:cs typeface="Nunito"/>
              <a:sym typeface="Nunito"/>
            </a:endParaRPr>
          </a:p>
        </p:txBody>
      </p:sp>
      <p:pic>
        <p:nvPicPr>
          <p:cNvPr id="141" name="Google Shape;141;p21" title="Blackwood PS Visual.jpg"/>
          <p:cNvPicPr preferRelativeResize="0"/>
          <p:nvPr/>
        </p:nvPicPr>
        <p:blipFill rotWithShape="1">
          <a:blip r:embed="rId4">
            <a:alphaModFix/>
          </a:blip>
          <a:srcRect b="0" l="0" r="0" t="10055"/>
          <a:stretch/>
        </p:blipFill>
        <p:spPr>
          <a:xfrm>
            <a:off x="5057300" y="1547825"/>
            <a:ext cx="3965699" cy="3284126"/>
          </a:xfrm>
          <a:prstGeom prst="rect">
            <a:avLst/>
          </a:prstGeom>
          <a:noFill/>
          <a:ln cap="flat" cmpd="sng" w="38100">
            <a:solidFill>
              <a:srgbClr val="00FF00"/>
            </a:solidFill>
            <a:prstDash val="solid"/>
            <a:round/>
            <a:headEnd len="sm" w="sm" type="none"/>
            <a:tailEnd len="sm" w="sm" type="none"/>
          </a:ln>
        </p:spPr>
      </p:pic>
      <p:pic>
        <p:nvPicPr>
          <p:cNvPr descr="Boy drinking cool water | Public domain vectors" id="142" name="Google Shape;142;p21"/>
          <p:cNvPicPr preferRelativeResize="0"/>
          <p:nvPr/>
        </p:nvPicPr>
        <p:blipFill rotWithShape="1">
          <a:blip r:embed="rId5">
            <a:alphaModFix/>
          </a:blip>
          <a:srcRect b="11707" l="0" r="0" t="0"/>
          <a:stretch/>
        </p:blipFill>
        <p:spPr>
          <a:xfrm>
            <a:off x="3085700" y="3662075"/>
            <a:ext cx="942975" cy="832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