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c88d4f32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c88d4f32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c88d4f32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c88d4f32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c88d4f32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c88d4f32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c88d4f32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c88d4f32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c88d4f32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c88d4f32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c88d4f32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c88d4f32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c88d4f32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c88d4f32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c88d4f32d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c88d4f32d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c88d4f32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c88d4f32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c88d4f32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c88d4f32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c88d4f32d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c88d4f32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c88d4f32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c88d4f32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c88d4f32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c88d4f32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c88d4f32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4c88d4f32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c88d4f32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c88d4f32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c88d4f3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c88d4f3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c88d4f32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c88d4f32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c88d4f32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c88d4f32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c88d4f32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c88d4f32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b1dec2c6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b1dec2c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pzYQ-3zECXE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time_continue=198&amp;v=caX_wpyGnwQ&amp;embeds_referring_euri=https%3A%2F%2Fwww.internetmatters.org%2F&amp;embeds_referring_origin=https%3A%2F%2Fwww.internetmatters.org&amp;source_ve_path=MTM5MTE3LDM2ODQyLDM2ODQyLDM2ODQyLDEzOTExNywyMzg1MQ&amp;feature=emb_title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X9Htg8V3eik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77025" y="3987875"/>
            <a:ext cx="719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rgbClr val="38761D"/>
                </a:solidFill>
                <a:highlight>
                  <a:srgbClr val="FFFFFF"/>
                </a:highlight>
              </a:rPr>
              <a:t>E-Safety Parental Engagement </a:t>
            </a:r>
            <a:endParaRPr sz="3900">
              <a:solidFill>
                <a:srgbClr val="38761D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09" y="166900"/>
            <a:ext cx="82115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2" y="3948325"/>
            <a:ext cx="2204525" cy="9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299" y="1704325"/>
            <a:ext cx="2204525" cy="206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3" y="78800"/>
            <a:ext cx="8903976" cy="49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7069"/>
            <a:ext cx="8520601" cy="476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37" y="184562"/>
            <a:ext cx="8632125" cy="477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25" y="166150"/>
            <a:ext cx="8520600" cy="481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50" y="60600"/>
            <a:ext cx="8618400" cy="486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15609"/>
            <a:ext cx="8832299" cy="491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50" y="543500"/>
            <a:ext cx="8589950" cy="38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88" y="110825"/>
            <a:ext cx="8561626" cy="492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717" y="3828450"/>
            <a:ext cx="2204525" cy="9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1175" y="3662600"/>
            <a:ext cx="1279075" cy="12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00" y="116333"/>
            <a:ext cx="8520601" cy="475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1049675"/>
            <a:ext cx="8520600" cy="37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6AA84F"/>
                </a:solidFill>
              </a:rPr>
              <a:t>Aim of the session</a:t>
            </a:r>
            <a:endParaRPr b="1" sz="37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6AA84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100"/>
              <a:buAutoNum type="arabicPeriod"/>
            </a:pPr>
            <a:r>
              <a:rPr lang="en" sz="3100">
                <a:solidFill>
                  <a:srgbClr val="6AA84F"/>
                </a:solidFill>
              </a:rPr>
              <a:t>Introduction to</a:t>
            </a:r>
            <a:r>
              <a:rPr lang="en" sz="3100">
                <a:solidFill>
                  <a:srgbClr val="6AA84F"/>
                </a:solidFill>
              </a:rPr>
              <a:t> E-safety?</a:t>
            </a:r>
            <a:endParaRPr sz="3100">
              <a:solidFill>
                <a:srgbClr val="6AA84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100"/>
              <a:buAutoNum type="arabicPeriod"/>
            </a:pPr>
            <a:r>
              <a:rPr lang="en" sz="3100">
                <a:solidFill>
                  <a:srgbClr val="6AA84F"/>
                </a:solidFill>
              </a:rPr>
              <a:t>The digital world</a:t>
            </a:r>
            <a:endParaRPr sz="3100">
              <a:solidFill>
                <a:srgbClr val="6AA84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100"/>
              <a:buAutoNum type="arabicPeriod"/>
            </a:pPr>
            <a:r>
              <a:rPr lang="en" sz="3100">
                <a:solidFill>
                  <a:srgbClr val="6AA84F"/>
                </a:solidFill>
              </a:rPr>
              <a:t>Top tips for staying safe online</a:t>
            </a:r>
            <a:endParaRPr sz="3100">
              <a:solidFill>
                <a:srgbClr val="6AA84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100"/>
              <a:buAutoNum type="arabicPeriod"/>
            </a:pPr>
            <a:r>
              <a:rPr lang="en" sz="3100">
                <a:solidFill>
                  <a:srgbClr val="6AA84F"/>
                </a:solidFill>
              </a:rPr>
              <a:t>Cyber bullying</a:t>
            </a:r>
            <a:endParaRPr sz="3100">
              <a:solidFill>
                <a:srgbClr val="6AA84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100"/>
              <a:buAutoNum type="arabicPeriod"/>
            </a:pPr>
            <a:r>
              <a:rPr lang="en" sz="3100">
                <a:solidFill>
                  <a:srgbClr val="6AA84F"/>
                </a:solidFill>
              </a:rPr>
              <a:t>Let’s check what we have learned</a:t>
            </a:r>
            <a:endParaRPr sz="3100">
              <a:solidFill>
                <a:srgbClr val="6AA84F"/>
              </a:solidFill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100"/>
              <a:buAutoNum type="arabicPeriod"/>
            </a:pPr>
            <a:r>
              <a:rPr lang="en" sz="3100">
                <a:solidFill>
                  <a:srgbClr val="6AA84F"/>
                </a:solidFill>
              </a:rPr>
              <a:t>Competition time!</a:t>
            </a:r>
            <a:endParaRPr sz="3100">
              <a:solidFill>
                <a:srgbClr val="6AA84F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149" y="157975"/>
            <a:ext cx="3785199" cy="17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time!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6AA84F"/>
                </a:solidFill>
              </a:rPr>
              <a:t>Design a poster</a:t>
            </a:r>
            <a:r>
              <a:rPr b="1" lang="en" sz="2600">
                <a:solidFill>
                  <a:srgbClr val="6AA84F"/>
                </a:solidFill>
              </a:rPr>
              <a:t> </a:t>
            </a:r>
            <a:endParaRPr b="1" sz="26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AA84F"/>
              </a:solidFill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rgbClr val="6AA84F"/>
              </a:buClr>
              <a:buSzPts val="2600"/>
              <a:buAutoNum type="arabicParenR"/>
            </a:pPr>
            <a:r>
              <a:rPr lang="en" sz="2600">
                <a:solidFill>
                  <a:srgbClr val="6AA84F"/>
                </a:solidFill>
              </a:rPr>
              <a:t>Help people stay safe online</a:t>
            </a:r>
            <a:endParaRPr sz="26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6AA84F"/>
                </a:solidFill>
              </a:rPr>
              <a:t>Or</a:t>
            </a:r>
            <a:endParaRPr sz="2600">
              <a:solidFill>
                <a:srgbClr val="6AA84F"/>
              </a:solidFill>
            </a:endParaRPr>
          </a:p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rgbClr val="6AA84F"/>
              </a:buClr>
              <a:buSzPts val="2600"/>
              <a:buAutoNum type="arabicParenR"/>
            </a:pPr>
            <a:r>
              <a:rPr lang="en" sz="2600">
                <a:solidFill>
                  <a:srgbClr val="6AA84F"/>
                </a:solidFill>
              </a:rPr>
              <a:t>Help people talk about and deal with cyberbullying</a:t>
            </a:r>
            <a:endParaRPr sz="2600">
              <a:solidFill>
                <a:srgbClr val="6AA84F"/>
              </a:solidFill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149" y="157975"/>
            <a:ext cx="3785199" cy="17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4775" y="2248420"/>
            <a:ext cx="3877600" cy="27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025" y="183550"/>
            <a:ext cx="3202150" cy="226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2375" y="152400"/>
            <a:ext cx="2549224" cy="25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282450" y="3592600"/>
            <a:ext cx="719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202124"/>
                </a:solidFill>
                <a:highlight>
                  <a:srgbClr val="FFFFFF"/>
                </a:highlight>
              </a:rPr>
              <a:t>What is E-Safety?</a:t>
            </a:r>
            <a:r>
              <a:rPr i="1" lang="en" sz="1800">
                <a:solidFill>
                  <a:srgbClr val="202124"/>
                </a:solidFill>
                <a:highlight>
                  <a:srgbClr val="FFFFFF"/>
                </a:highlight>
              </a:rPr>
              <a:t> E-Safety means making sure that the ways which children and young people use the internet, mobile phones or social media to communicate are safe. </a:t>
            </a:r>
            <a:endParaRPr sz="21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450" y="191925"/>
            <a:ext cx="6833765" cy="32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92304"/>
            <a:ext cx="8832299" cy="495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38" y="228788"/>
            <a:ext cx="8283926" cy="4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50" y="195525"/>
            <a:ext cx="7655150" cy="4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088"/>
            <a:ext cx="9144000" cy="510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1017850" y="2735225"/>
            <a:ext cx="6945600" cy="19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4800">
                <a:solidFill>
                  <a:srgbClr val="6AA84F"/>
                </a:solidFill>
              </a:rPr>
              <a:t>How can we stay safe online?</a:t>
            </a:r>
            <a:endParaRPr b="1" sz="4800">
              <a:solidFill>
                <a:srgbClr val="6AA84F"/>
              </a:solidFill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00" y="100074"/>
            <a:ext cx="9144003" cy="22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